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58" r:id="rId2"/>
    <p:sldId id="260" r:id="rId3"/>
    <p:sldId id="261" r:id="rId4"/>
    <p:sldId id="283" r:id="rId5"/>
    <p:sldId id="284" r:id="rId6"/>
    <p:sldId id="262" r:id="rId7"/>
    <p:sldId id="266" r:id="rId8"/>
    <p:sldId id="265" r:id="rId9"/>
    <p:sldId id="268" r:id="rId10"/>
    <p:sldId id="286" r:id="rId11"/>
    <p:sldId id="288" r:id="rId12"/>
    <p:sldId id="289" r:id="rId13"/>
    <p:sldId id="290" r:id="rId14"/>
    <p:sldId id="291" r:id="rId15"/>
    <p:sldId id="292" r:id="rId16"/>
    <p:sldId id="293" r:id="rId17"/>
    <p:sldId id="294" r:id="rId18"/>
    <p:sldId id="267" r:id="rId19"/>
    <p:sldId id="296" r:id="rId20"/>
    <p:sldId id="298" r:id="rId21"/>
    <p:sldId id="301" r:id="rId22"/>
    <p:sldId id="303" r:id="rId23"/>
    <p:sldId id="304" r:id="rId24"/>
    <p:sldId id="306" r:id="rId25"/>
    <p:sldId id="307" r:id="rId26"/>
    <p:sldId id="309" r:id="rId27"/>
    <p:sldId id="311" r:id="rId28"/>
    <p:sldId id="312" r:id="rId29"/>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1D337-8796-4ECA-B47D-6488C5EC402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A9A3181-7954-4ACE-A092-E6B463F2B9FC}">
      <dgm:prSet/>
      <dgm:spPr/>
      <dgm:t>
        <a:bodyPr/>
        <a:lstStyle/>
        <a:p>
          <a:r>
            <a:rPr lang="sl-SI"/>
            <a:t>Poročila poslana po e-pošti (le ključne priloge, ki se nanašajo na doseganje rezultatov)</a:t>
          </a:r>
          <a:endParaRPr lang="en-US"/>
        </a:p>
      </dgm:t>
    </dgm:pt>
    <dgm:pt modelId="{E66038DC-7EF5-4F52-BF3C-B4942AE5E041}" type="parTrans" cxnId="{5CB9A12D-D68F-48A6-98F7-562BBF853934}">
      <dgm:prSet/>
      <dgm:spPr/>
      <dgm:t>
        <a:bodyPr/>
        <a:lstStyle/>
        <a:p>
          <a:endParaRPr lang="en-US"/>
        </a:p>
      </dgm:t>
    </dgm:pt>
    <dgm:pt modelId="{3B796D5A-2216-4AA3-AA4B-E1E040DBC47E}" type="sibTrans" cxnId="{5CB9A12D-D68F-48A6-98F7-562BBF853934}">
      <dgm:prSet/>
      <dgm:spPr/>
      <dgm:t>
        <a:bodyPr/>
        <a:lstStyle/>
        <a:p>
          <a:endParaRPr lang="en-US"/>
        </a:p>
      </dgm:t>
    </dgm:pt>
    <dgm:pt modelId="{50B30297-520F-4D57-B65F-D9BC264603F7}">
      <dgm:prSet/>
      <dgm:spPr/>
      <dgm:t>
        <a:bodyPr/>
        <a:lstStyle/>
        <a:p>
          <a:r>
            <a:rPr lang="sl-SI"/>
            <a:t>Obvezno hranjenje vse dokumentacije (tudi tisto, kar se ne oddaja nam do 31. 12. 2029)</a:t>
          </a:r>
          <a:endParaRPr lang="en-US"/>
        </a:p>
      </dgm:t>
    </dgm:pt>
    <dgm:pt modelId="{DAD1C1FF-A966-4292-B28B-5DDC36F9E6F6}" type="parTrans" cxnId="{3B9B3679-D9A6-4B08-A0AF-08F7D8D181D6}">
      <dgm:prSet/>
      <dgm:spPr/>
      <dgm:t>
        <a:bodyPr/>
        <a:lstStyle/>
        <a:p>
          <a:endParaRPr lang="en-US"/>
        </a:p>
      </dgm:t>
    </dgm:pt>
    <dgm:pt modelId="{0A831D4C-82B7-4192-BD46-B10C29F1ACB7}" type="sibTrans" cxnId="{3B9B3679-D9A6-4B08-A0AF-08F7D8D181D6}">
      <dgm:prSet/>
      <dgm:spPr/>
      <dgm:t>
        <a:bodyPr/>
        <a:lstStyle/>
        <a:p>
          <a:endParaRPr lang="en-US"/>
        </a:p>
      </dgm:t>
    </dgm:pt>
    <dgm:pt modelId="{F807791B-6C54-4F7C-ABD6-848C2760BF42}">
      <dgm:prSet/>
      <dgm:spPr/>
      <dgm:t>
        <a:bodyPr/>
        <a:lstStyle/>
        <a:p>
          <a:r>
            <a:rPr lang="sl-SI" dirty="0"/>
            <a:t>Jasno označevanje prilog (na prvi pogled jasno kaj paše kam)</a:t>
          </a:r>
          <a:endParaRPr lang="en-US" dirty="0"/>
        </a:p>
      </dgm:t>
    </dgm:pt>
    <dgm:pt modelId="{12CEA2F3-5DBE-4329-9432-5807D5CBB58B}" type="parTrans" cxnId="{CEE9601A-A160-4052-8E0B-F7F39AF3BE03}">
      <dgm:prSet/>
      <dgm:spPr/>
      <dgm:t>
        <a:bodyPr/>
        <a:lstStyle/>
        <a:p>
          <a:endParaRPr lang="en-US"/>
        </a:p>
      </dgm:t>
    </dgm:pt>
    <dgm:pt modelId="{0D11E4CA-0E13-418F-8BE7-B37608B9E63E}" type="sibTrans" cxnId="{CEE9601A-A160-4052-8E0B-F7F39AF3BE03}">
      <dgm:prSet/>
      <dgm:spPr/>
      <dgm:t>
        <a:bodyPr/>
        <a:lstStyle/>
        <a:p>
          <a:endParaRPr lang="en-US"/>
        </a:p>
      </dgm:t>
    </dgm:pt>
    <dgm:pt modelId="{B478ADBF-AB73-46F0-997E-254EB926A571}" type="pres">
      <dgm:prSet presAssocID="{0191D337-8796-4ECA-B47D-6488C5EC4023}" presName="vert0" presStyleCnt="0">
        <dgm:presLayoutVars>
          <dgm:dir/>
          <dgm:animOne val="branch"/>
          <dgm:animLvl val="lvl"/>
        </dgm:presLayoutVars>
      </dgm:prSet>
      <dgm:spPr/>
    </dgm:pt>
    <dgm:pt modelId="{8F0C2FC7-96B2-4D57-8F54-E04DA32A9047}" type="pres">
      <dgm:prSet presAssocID="{7A9A3181-7954-4ACE-A092-E6B463F2B9FC}" presName="thickLine" presStyleLbl="alignNode1" presStyleIdx="0" presStyleCnt="3"/>
      <dgm:spPr/>
    </dgm:pt>
    <dgm:pt modelId="{03D4225F-0DBE-49FC-9523-A6F36E491F7A}" type="pres">
      <dgm:prSet presAssocID="{7A9A3181-7954-4ACE-A092-E6B463F2B9FC}" presName="horz1" presStyleCnt="0"/>
      <dgm:spPr/>
    </dgm:pt>
    <dgm:pt modelId="{CBEBD96B-035E-4C47-889D-18697809DF76}" type="pres">
      <dgm:prSet presAssocID="{7A9A3181-7954-4ACE-A092-E6B463F2B9FC}" presName="tx1" presStyleLbl="revTx" presStyleIdx="0" presStyleCnt="3"/>
      <dgm:spPr/>
    </dgm:pt>
    <dgm:pt modelId="{BB97E242-57D4-41AD-8190-1E89386CAD87}" type="pres">
      <dgm:prSet presAssocID="{7A9A3181-7954-4ACE-A092-E6B463F2B9FC}" presName="vert1" presStyleCnt="0"/>
      <dgm:spPr/>
    </dgm:pt>
    <dgm:pt modelId="{6AEF008C-79F2-441A-BA7F-F1E125C20511}" type="pres">
      <dgm:prSet presAssocID="{50B30297-520F-4D57-B65F-D9BC264603F7}" presName="thickLine" presStyleLbl="alignNode1" presStyleIdx="1" presStyleCnt="3"/>
      <dgm:spPr/>
    </dgm:pt>
    <dgm:pt modelId="{994EBB89-94C5-4B48-A117-45E7DC109B5B}" type="pres">
      <dgm:prSet presAssocID="{50B30297-520F-4D57-B65F-D9BC264603F7}" presName="horz1" presStyleCnt="0"/>
      <dgm:spPr/>
    </dgm:pt>
    <dgm:pt modelId="{6095C80A-A140-4A99-B626-1B86907934AC}" type="pres">
      <dgm:prSet presAssocID="{50B30297-520F-4D57-B65F-D9BC264603F7}" presName="tx1" presStyleLbl="revTx" presStyleIdx="1" presStyleCnt="3"/>
      <dgm:spPr/>
    </dgm:pt>
    <dgm:pt modelId="{BB0906B1-DC8A-425F-A633-7FAAB7CEA8AC}" type="pres">
      <dgm:prSet presAssocID="{50B30297-520F-4D57-B65F-D9BC264603F7}" presName="vert1" presStyleCnt="0"/>
      <dgm:spPr/>
    </dgm:pt>
    <dgm:pt modelId="{0A755CF2-85FC-4948-AB8E-62EC0CAA956B}" type="pres">
      <dgm:prSet presAssocID="{F807791B-6C54-4F7C-ABD6-848C2760BF42}" presName="thickLine" presStyleLbl="alignNode1" presStyleIdx="2" presStyleCnt="3"/>
      <dgm:spPr/>
    </dgm:pt>
    <dgm:pt modelId="{ABF6B03F-CB69-48DC-B66F-BD78B6A39ED5}" type="pres">
      <dgm:prSet presAssocID="{F807791B-6C54-4F7C-ABD6-848C2760BF42}" presName="horz1" presStyleCnt="0"/>
      <dgm:spPr/>
    </dgm:pt>
    <dgm:pt modelId="{E2144420-2588-4328-A9C0-152975AE8870}" type="pres">
      <dgm:prSet presAssocID="{F807791B-6C54-4F7C-ABD6-848C2760BF42}" presName="tx1" presStyleLbl="revTx" presStyleIdx="2" presStyleCnt="3"/>
      <dgm:spPr/>
    </dgm:pt>
    <dgm:pt modelId="{3A127DDF-46AC-4894-A389-3B3223710361}" type="pres">
      <dgm:prSet presAssocID="{F807791B-6C54-4F7C-ABD6-848C2760BF42}" presName="vert1" presStyleCnt="0"/>
      <dgm:spPr/>
    </dgm:pt>
  </dgm:ptLst>
  <dgm:cxnLst>
    <dgm:cxn modelId="{CEE9601A-A160-4052-8E0B-F7F39AF3BE03}" srcId="{0191D337-8796-4ECA-B47D-6488C5EC4023}" destId="{F807791B-6C54-4F7C-ABD6-848C2760BF42}" srcOrd="2" destOrd="0" parTransId="{12CEA2F3-5DBE-4329-9432-5807D5CBB58B}" sibTransId="{0D11E4CA-0E13-418F-8BE7-B37608B9E63E}"/>
    <dgm:cxn modelId="{8947151C-5B81-4C1D-A3A2-4547307DB396}" type="presOf" srcId="{7A9A3181-7954-4ACE-A092-E6B463F2B9FC}" destId="{CBEBD96B-035E-4C47-889D-18697809DF76}" srcOrd="0" destOrd="0" presId="urn:microsoft.com/office/officeart/2008/layout/LinedList"/>
    <dgm:cxn modelId="{5CB9A12D-D68F-48A6-98F7-562BBF853934}" srcId="{0191D337-8796-4ECA-B47D-6488C5EC4023}" destId="{7A9A3181-7954-4ACE-A092-E6B463F2B9FC}" srcOrd="0" destOrd="0" parTransId="{E66038DC-7EF5-4F52-BF3C-B4942AE5E041}" sibTransId="{3B796D5A-2216-4AA3-AA4B-E1E040DBC47E}"/>
    <dgm:cxn modelId="{EB94CE64-6EFB-456A-A35C-139B920ED33A}" type="presOf" srcId="{F807791B-6C54-4F7C-ABD6-848C2760BF42}" destId="{E2144420-2588-4328-A9C0-152975AE8870}" srcOrd="0" destOrd="0" presId="urn:microsoft.com/office/officeart/2008/layout/LinedList"/>
    <dgm:cxn modelId="{3B9B3679-D9A6-4B08-A0AF-08F7D8D181D6}" srcId="{0191D337-8796-4ECA-B47D-6488C5EC4023}" destId="{50B30297-520F-4D57-B65F-D9BC264603F7}" srcOrd="1" destOrd="0" parTransId="{DAD1C1FF-A966-4292-B28B-5DDC36F9E6F6}" sibTransId="{0A831D4C-82B7-4192-BD46-B10C29F1ACB7}"/>
    <dgm:cxn modelId="{8FD9F78A-CD8D-43A1-B3A1-76B3E2D1AD13}" type="presOf" srcId="{50B30297-520F-4D57-B65F-D9BC264603F7}" destId="{6095C80A-A140-4A99-B626-1B86907934AC}" srcOrd="0" destOrd="0" presId="urn:microsoft.com/office/officeart/2008/layout/LinedList"/>
    <dgm:cxn modelId="{CA05BFFB-0E83-4413-8DAA-462381D943B3}" type="presOf" srcId="{0191D337-8796-4ECA-B47D-6488C5EC4023}" destId="{B478ADBF-AB73-46F0-997E-254EB926A571}" srcOrd="0" destOrd="0" presId="urn:microsoft.com/office/officeart/2008/layout/LinedList"/>
    <dgm:cxn modelId="{D5F6C50F-E73F-4A5C-9FD4-EF561428AA65}" type="presParOf" srcId="{B478ADBF-AB73-46F0-997E-254EB926A571}" destId="{8F0C2FC7-96B2-4D57-8F54-E04DA32A9047}" srcOrd="0" destOrd="0" presId="urn:microsoft.com/office/officeart/2008/layout/LinedList"/>
    <dgm:cxn modelId="{0583BE6E-7ED0-4CFF-81BA-C872D1481701}" type="presParOf" srcId="{B478ADBF-AB73-46F0-997E-254EB926A571}" destId="{03D4225F-0DBE-49FC-9523-A6F36E491F7A}" srcOrd="1" destOrd="0" presId="urn:microsoft.com/office/officeart/2008/layout/LinedList"/>
    <dgm:cxn modelId="{706EF9D4-A5DD-4B03-95AE-6359A2086089}" type="presParOf" srcId="{03D4225F-0DBE-49FC-9523-A6F36E491F7A}" destId="{CBEBD96B-035E-4C47-889D-18697809DF76}" srcOrd="0" destOrd="0" presId="urn:microsoft.com/office/officeart/2008/layout/LinedList"/>
    <dgm:cxn modelId="{FB97CD84-0C8C-4CDD-BCD7-C470F710508C}" type="presParOf" srcId="{03D4225F-0DBE-49FC-9523-A6F36E491F7A}" destId="{BB97E242-57D4-41AD-8190-1E89386CAD87}" srcOrd="1" destOrd="0" presId="urn:microsoft.com/office/officeart/2008/layout/LinedList"/>
    <dgm:cxn modelId="{63AB7FDF-67F9-40B0-8FD9-F9FA7E371204}" type="presParOf" srcId="{B478ADBF-AB73-46F0-997E-254EB926A571}" destId="{6AEF008C-79F2-441A-BA7F-F1E125C20511}" srcOrd="2" destOrd="0" presId="urn:microsoft.com/office/officeart/2008/layout/LinedList"/>
    <dgm:cxn modelId="{A264D4E0-7EA7-4FBD-8D6A-B797E10999A2}" type="presParOf" srcId="{B478ADBF-AB73-46F0-997E-254EB926A571}" destId="{994EBB89-94C5-4B48-A117-45E7DC109B5B}" srcOrd="3" destOrd="0" presId="urn:microsoft.com/office/officeart/2008/layout/LinedList"/>
    <dgm:cxn modelId="{71CED264-CD59-41B9-8D34-7C4D24716F8A}" type="presParOf" srcId="{994EBB89-94C5-4B48-A117-45E7DC109B5B}" destId="{6095C80A-A140-4A99-B626-1B86907934AC}" srcOrd="0" destOrd="0" presId="urn:microsoft.com/office/officeart/2008/layout/LinedList"/>
    <dgm:cxn modelId="{BCCC7FA4-63A8-4FF4-9B44-88A6AA267F87}" type="presParOf" srcId="{994EBB89-94C5-4B48-A117-45E7DC109B5B}" destId="{BB0906B1-DC8A-425F-A633-7FAAB7CEA8AC}" srcOrd="1" destOrd="0" presId="urn:microsoft.com/office/officeart/2008/layout/LinedList"/>
    <dgm:cxn modelId="{049BBBDE-91D3-40B2-A4AA-C29CEFE36DD1}" type="presParOf" srcId="{B478ADBF-AB73-46F0-997E-254EB926A571}" destId="{0A755CF2-85FC-4948-AB8E-62EC0CAA956B}" srcOrd="4" destOrd="0" presId="urn:microsoft.com/office/officeart/2008/layout/LinedList"/>
    <dgm:cxn modelId="{4871ACBC-5F10-40D3-8970-1CCDCEBE2A48}" type="presParOf" srcId="{B478ADBF-AB73-46F0-997E-254EB926A571}" destId="{ABF6B03F-CB69-48DC-B66F-BD78B6A39ED5}" srcOrd="5" destOrd="0" presId="urn:microsoft.com/office/officeart/2008/layout/LinedList"/>
    <dgm:cxn modelId="{345A081A-D250-47EC-9875-684F34EBE0E9}" type="presParOf" srcId="{ABF6B03F-CB69-48DC-B66F-BD78B6A39ED5}" destId="{E2144420-2588-4328-A9C0-152975AE8870}" srcOrd="0" destOrd="0" presId="urn:microsoft.com/office/officeart/2008/layout/LinedList"/>
    <dgm:cxn modelId="{156FA233-28C3-4DB6-AD35-8388BE006247}" type="presParOf" srcId="{ABF6B03F-CB69-48DC-B66F-BD78B6A39ED5}" destId="{3A127DDF-46AC-4894-A389-3B322371036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8AE700-0F60-4B5E-A147-AD738E7561A9}"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4CBC965B-6D06-4F3E-B0A9-BA8641DD9358}">
      <dgm:prSet/>
      <dgm:spPr/>
      <dgm:t>
        <a:bodyPr/>
        <a:lstStyle/>
        <a:p>
          <a:r>
            <a:rPr lang="sl-SI"/>
            <a:t>Objavljen na acfslovenia.si/gradiva</a:t>
          </a:r>
          <a:endParaRPr lang="en-US"/>
        </a:p>
      </dgm:t>
    </dgm:pt>
    <dgm:pt modelId="{556FE52C-2B68-4675-980F-7AA7AF54E7DD}" type="parTrans" cxnId="{9A8094EE-7803-4214-9817-F76EC89E7F51}">
      <dgm:prSet/>
      <dgm:spPr/>
      <dgm:t>
        <a:bodyPr/>
        <a:lstStyle/>
        <a:p>
          <a:endParaRPr lang="en-US"/>
        </a:p>
      </dgm:t>
    </dgm:pt>
    <dgm:pt modelId="{20D1264C-E966-4E54-8E44-D96E343C4434}" type="sibTrans" cxnId="{9A8094EE-7803-4214-9817-F76EC89E7F51}">
      <dgm:prSet/>
      <dgm:spPr/>
      <dgm:t>
        <a:bodyPr/>
        <a:lstStyle/>
        <a:p>
          <a:endParaRPr lang="en-US"/>
        </a:p>
      </dgm:t>
    </dgm:pt>
    <dgm:pt modelId="{771C6C0E-FF6E-499B-B163-E90E49616E1F}">
      <dgm:prSet/>
      <dgm:spPr/>
      <dgm:t>
        <a:bodyPr/>
        <a:lstStyle/>
        <a:p>
          <a:r>
            <a:rPr lang="sl-SI"/>
            <a:t>Prilagojen posamezni organizaciji, organizacija ga prejme ob podpisu pogodbe.</a:t>
          </a:r>
          <a:br>
            <a:rPr lang="sl-SI"/>
          </a:br>
          <a:endParaRPr lang="en-US"/>
        </a:p>
      </dgm:t>
    </dgm:pt>
    <dgm:pt modelId="{F15EC8BA-5A6D-42C9-9FAA-8E25151157F5}" type="parTrans" cxnId="{79DD61F8-C80F-4498-9D16-504FB45DA57B}">
      <dgm:prSet/>
      <dgm:spPr/>
      <dgm:t>
        <a:bodyPr/>
        <a:lstStyle/>
        <a:p>
          <a:endParaRPr lang="en-US"/>
        </a:p>
      </dgm:t>
    </dgm:pt>
    <dgm:pt modelId="{F371FFDD-7BA1-42FB-B78B-E6F315B65B6F}" type="sibTrans" cxnId="{79DD61F8-C80F-4498-9D16-504FB45DA57B}">
      <dgm:prSet/>
      <dgm:spPr/>
      <dgm:t>
        <a:bodyPr/>
        <a:lstStyle/>
        <a:p>
          <a:endParaRPr lang="en-US"/>
        </a:p>
      </dgm:t>
    </dgm:pt>
    <dgm:pt modelId="{026A4C09-9420-490C-86E9-6FAEED177204}" type="pres">
      <dgm:prSet presAssocID="{758AE700-0F60-4B5E-A147-AD738E7561A9}" presName="hierChild1" presStyleCnt="0">
        <dgm:presLayoutVars>
          <dgm:chPref val="1"/>
          <dgm:dir/>
          <dgm:animOne val="branch"/>
          <dgm:animLvl val="lvl"/>
          <dgm:resizeHandles/>
        </dgm:presLayoutVars>
      </dgm:prSet>
      <dgm:spPr/>
    </dgm:pt>
    <dgm:pt modelId="{C51C8844-DEBF-48D1-82B2-D43AF7829CC0}" type="pres">
      <dgm:prSet presAssocID="{4CBC965B-6D06-4F3E-B0A9-BA8641DD9358}" presName="hierRoot1" presStyleCnt="0"/>
      <dgm:spPr/>
    </dgm:pt>
    <dgm:pt modelId="{6D067366-D817-41AD-A150-5F6C5032CE3A}" type="pres">
      <dgm:prSet presAssocID="{4CBC965B-6D06-4F3E-B0A9-BA8641DD9358}" presName="composite" presStyleCnt="0"/>
      <dgm:spPr/>
    </dgm:pt>
    <dgm:pt modelId="{23778A8F-AECF-421B-9B57-0B9EBAEFE0E9}" type="pres">
      <dgm:prSet presAssocID="{4CBC965B-6D06-4F3E-B0A9-BA8641DD9358}" presName="background" presStyleLbl="node0" presStyleIdx="0" presStyleCnt="2"/>
      <dgm:spPr/>
    </dgm:pt>
    <dgm:pt modelId="{3F01EFBF-8102-48DE-A93C-A86882FD0045}" type="pres">
      <dgm:prSet presAssocID="{4CBC965B-6D06-4F3E-B0A9-BA8641DD9358}" presName="text" presStyleLbl="fgAcc0" presStyleIdx="0" presStyleCnt="2">
        <dgm:presLayoutVars>
          <dgm:chPref val="3"/>
        </dgm:presLayoutVars>
      </dgm:prSet>
      <dgm:spPr/>
    </dgm:pt>
    <dgm:pt modelId="{309BE4E3-7A37-41E1-9407-A223DD336D6E}" type="pres">
      <dgm:prSet presAssocID="{4CBC965B-6D06-4F3E-B0A9-BA8641DD9358}" presName="hierChild2" presStyleCnt="0"/>
      <dgm:spPr/>
    </dgm:pt>
    <dgm:pt modelId="{217451F8-120F-4DDD-8FAD-4723D715E25B}" type="pres">
      <dgm:prSet presAssocID="{771C6C0E-FF6E-499B-B163-E90E49616E1F}" presName="hierRoot1" presStyleCnt="0"/>
      <dgm:spPr/>
    </dgm:pt>
    <dgm:pt modelId="{57619DA0-F916-410F-B4F5-28F730B6C7A5}" type="pres">
      <dgm:prSet presAssocID="{771C6C0E-FF6E-499B-B163-E90E49616E1F}" presName="composite" presStyleCnt="0"/>
      <dgm:spPr/>
    </dgm:pt>
    <dgm:pt modelId="{698EEB36-43D3-47A8-9666-BDCFAFF327AF}" type="pres">
      <dgm:prSet presAssocID="{771C6C0E-FF6E-499B-B163-E90E49616E1F}" presName="background" presStyleLbl="node0" presStyleIdx="1" presStyleCnt="2"/>
      <dgm:spPr/>
    </dgm:pt>
    <dgm:pt modelId="{8244BC41-DB7B-4968-9454-EE9B4F65C3E3}" type="pres">
      <dgm:prSet presAssocID="{771C6C0E-FF6E-499B-B163-E90E49616E1F}" presName="text" presStyleLbl="fgAcc0" presStyleIdx="1" presStyleCnt="2">
        <dgm:presLayoutVars>
          <dgm:chPref val="3"/>
        </dgm:presLayoutVars>
      </dgm:prSet>
      <dgm:spPr/>
    </dgm:pt>
    <dgm:pt modelId="{BAB54A31-069B-46E4-88ED-7B5B2D67D094}" type="pres">
      <dgm:prSet presAssocID="{771C6C0E-FF6E-499B-B163-E90E49616E1F}" presName="hierChild2" presStyleCnt="0"/>
      <dgm:spPr/>
    </dgm:pt>
  </dgm:ptLst>
  <dgm:cxnLst>
    <dgm:cxn modelId="{2455FB29-E608-4E6F-AA38-730EFD17CD76}" type="presOf" srcId="{4CBC965B-6D06-4F3E-B0A9-BA8641DD9358}" destId="{3F01EFBF-8102-48DE-A93C-A86882FD0045}" srcOrd="0" destOrd="0" presId="urn:microsoft.com/office/officeart/2005/8/layout/hierarchy1"/>
    <dgm:cxn modelId="{371BACA6-F715-4551-A24E-3D9A9C355ACA}" type="presOf" srcId="{771C6C0E-FF6E-499B-B163-E90E49616E1F}" destId="{8244BC41-DB7B-4968-9454-EE9B4F65C3E3}" srcOrd="0" destOrd="0" presId="urn:microsoft.com/office/officeart/2005/8/layout/hierarchy1"/>
    <dgm:cxn modelId="{9A8094EE-7803-4214-9817-F76EC89E7F51}" srcId="{758AE700-0F60-4B5E-A147-AD738E7561A9}" destId="{4CBC965B-6D06-4F3E-B0A9-BA8641DD9358}" srcOrd="0" destOrd="0" parTransId="{556FE52C-2B68-4675-980F-7AA7AF54E7DD}" sibTransId="{20D1264C-E966-4E54-8E44-D96E343C4434}"/>
    <dgm:cxn modelId="{79DD61F8-C80F-4498-9D16-504FB45DA57B}" srcId="{758AE700-0F60-4B5E-A147-AD738E7561A9}" destId="{771C6C0E-FF6E-499B-B163-E90E49616E1F}" srcOrd="1" destOrd="0" parTransId="{F15EC8BA-5A6D-42C9-9FAA-8E25151157F5}" sibTransId="{F371FFDD-7BA1-42FB-B78B-E6F315B65B6F}"/>
    <dgm:cxn modelId="{8E4528FF-1C19-4F63-B857-57C722344BD0}" type="presOf" srcId="{758AE700-0F60-4B5E-A147-AD738E7561A9}" destId="{026A4C09-9420-490C-86E9-6FAEED177204}" srcOrd="0" destOrd="0" presId="urn:microsoft.com/office/officeart/2005/8/layout/hierarchy1"/>
    <dgm:cxn modelId="{4CA45F43-BF67-40E2-A32F-B6D694FB89F3}" type="presParOf" srcId="{026A4C09-9420-490C-86E9-6FAEED177204}" destId="{C51C8844-DEBF-48D1-82B2-D43AF7829CC0}" srcOrd="0" destOrd="0" presId="urn:microsoft.com/office/officeart/2005/8/layout/hierarchy1"/>
    <dgm:cxn modelId="{169E1F00-8A5E-4704-BE3B-7455516EB068}" type="presParOf" srcId="{C51C8844-DEBF-48D1-82B2-D43AF7829CC0}" destId="{6D067366-D817-41AD-A150-5F6C5032CE3A}" srcOrd="0" destOrd="0" presId="urn:microsoft.com/office/officeart/2005/8/layout/hierarchy1"/>
    <dgm:cxn modelId="{72114F48-8AB2-4C99-B491-3FE27B9D64BA}" type="presParOf" srcId="{6D067366-D817-41AD-A150-5F6C5032CE3A}" destId="{23778A8F-AECF-421B-9B57-0B9EBAEFE0E9}" srcOrd="0" destOrd="0" presId="urn:microsoft.com/office/officeart/2005/8/layout/hierarchy1"/>
    <dgm:cxn modelId="{1B9271F7-9503-4117-B27F-1840BACE2E8A}" type="presParOf" srcId="{6D067366-D817-41AD-A150-5F6C5032CE3A}" destId="{3F01EFBF-8102-48DE-A93C-A86882FD0045}" srcOrd="1" destOrd="0" presId="urn:microsoft.com/office/officeart/2005/8/layout/hierarchy1"/>
    <dgm:cxn modelId="{9125233E-0921-4B6B-A7D4-BFC86B309054}" type="presParOf" srcId="{C51C8844-DEBF-48D1-82B2-D43AF7829CC0}" destId="{309BE4E3-7A37-41E1-9407-A223DD336D6E}" srcOrd="1" destOrd="0" presId="urn:microsoft.com/office/officeart/2005/8/layout/hierarchy1"/>
    <dgm:cxn modelId="{ED67A835-5A4F-455E-A2D5-E2957C0DD7AE}" type="presParOf" srcId="{026A4C09-9420-490C-86E9-6FAEED177204}" destId="{217451F8-120F-4DDD-8FAD-4723D715E25B}" srcOrd="1" destOrd="0" presId="urn:microsoft.com/office/officeart/2005/8/layout/hierarchy1"/>
    <dgm:cxn modelId="{E212E5CC-E335-426F-8D53-1F7E25C133EE}" type="presParOf" srcId="{217451F8-120F-4DDD-8FAD-4723D715E25B}" destId="{57619DA0-F916-410F-B4F5-28F730B6C7A5}" srcOrd="0" destOrd="0" presId="urn:microsoft.com/office/officeart/2005/8/layout/hierarchy1"/>
    <dgm:cxn modelId="{62869DE2-34DD-4DFB-8146-4F6326E69C69}" type="presParOf" srcId="{57619DA0-F916-410F-B4F5-28F730B6C7A5}" destId="{698EEB36-43D3-47A8-9666-BDCFAFF327AF}" srcOrd="0" destOrd="0" presId="urn:microsoft.com/office/officeart/2005/8/layout/hierarchy1"/>
    <dgm:cxn modelId="{DAC96E00-728A-45D9-8F18-30CE321A20F3}" type="presParOf" srcId="{57619DA0-F916-410F-B4F5-28F730B6C7A5}" destId="{8244BC41-DB7B-4968-9454-EE9B4F65C3E3}" srcOrd="1" destOrd="0" presId="urn:microsoft.com/office/officeart/2005/8/layout/hierarchy1"/>
    <dgm:cxn modelId="{3DDE2FDE-E443-4933-82A4-FF54444F27FF}" type="presParOf" srcId="{217451F8-120F-4DDD-8FAD-4723D715E25B}" destId="{BAB54A31-069B-46E4-88ED-7B5B2D67D09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C2FC7-96B2-4D57-8F54-E04DA32A9047}">
      <dsp:nvSpPr>
        <dsp:cNvPr id="0" name=""/>
        <dsp:cNvSpPr/>
      </dsp:nvSpPr>
      <dsp:spPr>
        <a:xfrm>
          <a:off x="0" y="1754"/>
          <a:ext cx="7634288" cy="0"/>
        </a:xfrm>
        <a:prstGeom prst="line">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EBD96B-035E-4C47-889D-18697809DF76}">
      <dsp:nvSpPr>
        <dsp:cNvPr id="0" name=""/>
        <dsp:cNvSpPr/>
      </dsp:nvSpPr>
      <dsp:spPr>
        <a:xfrm>
          <a:off x="0" y="1754"/>
          <a:ext cx="7634288" cy="119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sl-SI" sz="3100" kern="1200"/>
            <a:t>Poročila poslana po e-pošti (le ključne priloge, ki se nanašajo na doseganje rezultatov)</a:t>
          </a:r>
          <a:endParaRPr lang="en-US" sz="3100" kern="1200"/>
        </a:p>
      </dsp:txBody>
      <dsp:txXfrm>
        <a:off x="0" y="1754"/>
        <a:ext cx="7634288" cy="1196863"/>
      </dsp:txXfrm>
    </dsp:sp>
    <dsp:sp modelId="{6AEF008C-79F2-441A-BA7F-F1E125C20511}">
      <dsp:nvSpPr>
        <dsp:cNvPr id="0" name=""/>
        <dsp:cNvSpPr/>
      </dsp:nvSpPr>
      <dsp:spPr>
        <a:xfrm>
          <a:off x="0" y="1198618"/>
          <a:ext cx="7634288" cy="0"/>
        </a:xfrm>
        <a:prstGeom prst="line">
          <a:avLst/>
        </a:prstGeom>
        <a:solidFill>
          <a:schemeClr val="accent2">
            <a:hueOff val="3119331"/>
            <a:satOff val="17752"/>
            <a:lumOff val="5490"/>
            <a:alphaOff val="0"/>
          </a:schemeClr>
        </a:solidFill>
        <a:ln w="12700" cap="flat" cmpd="sng" algn="in">
          <a:solidFill>
            <a:schemeClr val="accent2">
              <a:hueOff val="3119331"/>
              <a:satOff val="17752"/>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95C80A-A140-4A99-B626-1B86907934AC}">
      <dsp:nvSpPr>
        <dsp:cNvPr id="0" name=""/>
        <dsp:cNvSpPr/>
      </dsp:nvSpPr>
      <dsp:spPr>
        <a:xfrm>
          <a:off x="0" y="1198618"/>
          <a:ext cx="7634288" cy="119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sl-SI" sz="3100" kern="1200"/>
            <a:t>Obvezno hranjenje vse dokumentacije (tudi tisto, kar se ne oddaja nam do 31. 12. 2029)</a:t>
          </a:r>
          <a:endParaRPr lang="en-US" sz="3100" kern="1200"/>
        </a:p>
      </dsp:txBody>
      <dsp:txXfrm>
        <a:off x="0" y="1198618"/>
        <a:ext cx="7634288" cy="1196863"/>
      </dsp:txXfrm>
    </dsp:sp>
    <dsp:sp modelId="{0A755CF2-85FC-4948-AB8E-62EC0CAA956B}">
      <dsp:nvSpPr>
        <dsp:cNvPr id="0" name=""/>
        <dsp:cNvSpPr/>
      </dsp:nvSpPr>
      <dsp:spPr>
        <a:xfrm>
          <a:off x="0" y="2395481"/>
          <a:ext cx="7634288" cy="0"/>
        </a:xfrm>
        <a:prstGeom prst="line">
          <a:avLst/>
        </a:prstGeom>
        <a:solidFill>
          <a:schemeClr val="accent2">
            <a:hueOff val="6238661"/>
            <a:satOff val="35504"/>
            <a:lumOff val="10980"/>
            <a:alphaOff val="0"/>
          </a:schemeClr>
        </a:solidFill>
        <a:ln w="12700" cap="flat" cmpd="sng" algn="in">
          <a:solidFill>
            <a:schemeClr val="accent2">
              <a:hueOff val="6238661"/>
              <a:satOff val="35504"/>
              <a:lumOff val="109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144420-2588-4328-A9C0-152975AE8870}">
      <dsp:nvSpPr>
        <dsp:cNvPr id="0" name=""/>
        <dsp:cNvSpPr/>
      </dsp:nvSpPr>
      <dsp:spPr>
        <a:xfrm>
          <a:off x="0" y="2395481"/>
          <a:ext cx="7634288" cy="1196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sl-SI" sz="3100" kern="1200" dirty="0"/>
            <a:t>Jasno označevanje prilog (na prvi pogled jasno kaj paše kam)</a:t>
          </a:r>
          <a:endParaRPr lang="en-US" sz="3100" kern="1200" dirty="0"/>
        </a:p>
      </dsp:txBody>
      <dsp:txXfrm>
        <a:off x="0" y="2395481"/>
        <a:ext cx="7634288" cy="1196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78A8F-AECF-421B-9B57-0B9EBAEFE0E9}">
      <dsp:nvSpPr>
        <dsp:cNvPr id="0" name=""/>
        <dsp:cNvSpPr/>
      </dsp:nvSpPr>
      <dsp:spPr>
        <a:xfrm>
          <a:off x="931" y="585856"/>
          <a:ext cx="3271038" cy="2077109"/>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1EFBF-8102-48DE-A93C-A86882FD0045}">
      <dsp:nvSpPr>
        <dsp:cNvPr id="0" name=""/>
        <dsp:cNvSpPr/>
      </dsp:nvSpPr>
      <dsp:spPr>
        <a:xfrm>
          <a:off x="364380" y="931133"/>
          <a:ext cx="3271038" cy="2077109"/>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sl-SI" sz="2600" kern="1200"/>
            <a:t>Objavljen na acfslovenia.si/gradiva</a:t>
          </a:r>
          <a:endParaRPr lang="en-US" sz="2600" kern="1200"/>
        </a:p>
      </dsp:txBody>
      <dsp:txXfrm>
        <a:off x="425216" y="991969"/>
        <a:ext cx="3149366" cy="1955437"/>
      </dsp:txXfrm>
    </dsp:sp>
    <dsp:sp modelId="{698EEB36-43D3-47A8-9666-BDCFAFF327AF}">
      <dsp:nvSpPr>
        <dsp:cNvPr id="0" name=""/>
        <dsp:cNvSpPr/>
      </dsp:nvSpPr>
      <dsp:spPr>
        <a:xfrm>
          <a:off x="3998868" y="585856"/>
          <a:ext cx="3271038" cy="2077109"/>
        </a:xfrm>
        <a:prstGeom prst="roundRect">
          <a:avLst>
            <a:gd name="adj" fmla="val 1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4BC41-DB7B-4968-9454-EE9B4F65C3E3}">
      <dsp:nvSpPr>
        <dsp:cNvPr id="0" name=""/>
        <dsp:cNvSpPr/>
      </dsp:nvSpPr>
      <dsp:spPr>
        <a:xfrm>
          <a:off x="4362317" y="931133"/>
          <a:ext cx="3271038" cy="2077109"/>
        </a:xfrm>
        <a:prstGeom prst="roundRect">
          <a:avLst>
            <a:gd name="adj" fmla="val 10000"/>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sl-SI" sz="2600" kern="1200"/>
            <a:t>Prilagojen posamezni organizaciji, organizacija ga prejme ob podpisu pogodbe.</a:t>
          </a:r>
          <a:br>
            <a:rPr lang="sl-SI" sz="2600" kern="1200"/>
          </a:br>
          <a:endParaRPr lang="en-US" sz="2600" kern="1200"/>
        </a:p>
      </dsp:txBody>
      <dsp:txXfrm>
        <a:off x="4423153" y="991969"/>
        <a:ext cx="3149366" cy="195543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4E7B54B-D85F-4E7C-901E-FBC0BF0E4687}" type="datetimeFigureOut">
              <a:rPr lang="sl-SI" smtClean="0"/>
              <a:t>13. 06. 2023</a:t>
            </a:fld>
            <a:endParaRPr lang="sl-SI"/>
          </a:p>
        </p:txBody>
      </p:sp>
      <p:sp>
        <p:nvSpPr>
          <p:cNvPr id="4" name="Ograda stranske slike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C0A4716-EE1A-4A65-BBCF-C8FE9143C132}" type="slidenum">
              <a:rPr lang="sl-SI" smtClean="0"/>
              <a:t>‹#›</a:t>
            </a:fld>
            <a:endParaRPr lang="sl-SI"/>
          </a:p>
        </p:txBody>
      </p:sp>
    </p:spTree>
    <p:extLst>
      <p:ext uri="{BB962C8B-B14F-4D97-AF65-F5344CB8AC3E}">
        <p14:creationId xmlns:p14="http://schemas.microsoft.com/office/powerpoint/2010/main" val="397749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sl-SI"/>
              <a:t>Kliknite, če želite urediti slog naslova matrice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l-SI"/>
              <a:t>Kliknite, če želite urediti slog podnaslova matrice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9334D819-9F07-4261-B09B-9E467E5D9002}" type="datetimeFigureOut">
              <a:rPr lang="en-US" dirty="0"/>
              <a:pPr/>
              <a:t>6/13/2023</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sl-SI"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F2EDC841-7BBA-44EC-9AFF-238434F2D85C}" type="slidenum">
              <a:rPr lang="sl-SI" smtClean="0"/>
              <a:t>‹#›</a:t>
            </a:fld>
            <a:endParaRPr lang="sl-SI"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296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69580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308648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endParaRPr lang="sl-SI"/>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F2EDC841-7BBA-44EC-9AFF-238434F2D85C}" type="slidenum">
              <a:rPr lang="sl-SI" smtClean="0"/>
              <a:t>‹#›</a:t>
            </a:fld>
            <a:endParaRPr lang="sl-SI" dirty="0"/>
          </a:p>
        </p:txBody>
      </p:sp>
    </p:spTree>
    <p:extLst>
      <p:ext uri="{BB962C8B-B14F-4D97-AF65-F5344CB8AC3E}">
        <p14:creationId xmlns:p14="http://schemas.microsoft.com/office/powerpoint/2010/main" val="367715562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endParaRPr lang="sl-SI"/>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sl-SI"/>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F2EDC841-7BBA-44EC-9AFF-238434F2D85C}" type="slidenum">
              <a:rPr lang="sl-SI" smtClean="0"/>
              <a:t>‹#›</a:t>
            </a:fld>
            <a:endParaRPr lang="sl-SI"/>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8094025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38776449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Kliknite za urejanje slogov besedila matrice</a:t>
            </a:r>
          </a:p>
        </p:txBody>
      </p:sp>
      <p:sp>
        <p:nvSpPr>
          <p:cNvPr id="4" name="Content Placeholder 3"/>
          <p:cNvSpPr>
            <a:spLocks noGrp="1"/>
          </p:cNvSpPr>
          <p:nvPr>
            <p:ph sz="half" idx="2"/>
          </p:nvPr>
        </p:nvSpPr>
        <p:spPr>
          <a:xfrm>
            <a:off x="941832" y="2909102"/>
            <a:ext cx="3611880" cy="299639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a:t>Kliknite za urejanje slogov besedila matrice</a:t>
            </a:r>
          </a:p>
        </p:txBody>
      </p:sp>
      <p:sp>
        <p:nvSpPr>
          <p:cNvPr id="6" name="Content Placeholder 5"/>
          <p:cNvSpPr>
            <a:spLocks noGrp="1"/>
          </p:cNvSpPr>
          <p:nvPr>
            <p:ph sz="quarter" idx="4"/>
          </p:nvPr>
        </p:nvSpPr>
        <p:spPr>
          <a:xfrm>
            <a:off x="4975398" y="2909102"/>
            <a:ext cx="3611880" cy="299639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303830111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303029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871458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sl-SI"/>
              <a:t>Kliknite, če želite urediti slog naslova matrice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a:t>Kliknite za urejanje slogov besedila matrice</a:t>
            </a:r>
          </a:p>
        </p:txBody>
      </p:sp>
      <p:sp>
        <p:nvSpPr>
          <p:cNvPr id="5" name="Date Placeholder 4"/>
          <p:cNvSpPr>
            <a:spLocks noGrp="1"/>
          </p:cNvSpPr>
          <p:nvPr>
            <p:ph type="dt" sz="half" idx="10"/>
          </p:nvPr>
        </p:nvSpPr>
        <p:spPr>
          <a:xfrm>
            <a:off x="573789" y="6375679"/>
            <a:ext cx="925016" cy="348462"/>
          </a:xfrm>
        </p:spPr>
        <p:txBody>
          <a:bodyPr/>
          <a:lstStyle/>
          <a:p>
            <a:fld id="{9334D819-9F07-4261-B09B-9E467E5D9002}" type="datetimeFigureOut">
              <a:rPr lang="en-US" dirty="0"/>
              <a:t>6/13/2023</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sl-SI" dirty="0"/>
          </a:p>
        </p:txBody>
      </p:sp>
      <p:sp>
        <p:nvSpPr>
          <p:cNvPr id="7" name="Slide Number Placeholder 6"/>
          <p:cNvSpPr>
            <a:spLocks noGrp="1"/>
          </p:cNvSpPr>
          <p:nvPr>
            <p:ph type="sldNum" sz="quarter" idx="12"/>
          </p:nvPr>
        </p:nvSpPr>
        <p:spPr>
          <a:xfrm>
            <a:off x="4268261" y="6375679"/>
            <a:ext cx="924342" cy="345796"/>
          </a:xfrm>
        </p:spPr>
        <p:txBody>
          <a:bodyPr/>
          <a:lstStyle/>
          <a:p>
            <a:fld id="{F2EDC841-7BBA-44EC-9AFF-238434F2D85C}" type="slidenum">
              <a:rPr lang="sl-SI" smtClean="0"/>
              <a:t>‹#›</a:t>
            </a:fld>
            <a:endParaRPr lang="sl-SI"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0657400"/>
      </p:ext>
    </p:extLst>
  </p:cSld>
  <p:clrMapOvr>
    <a:masterClrMapping/>
  </p:clrMapOvr>
  <p:hf hdr="0" dt="0"/>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l-SI"/>
              <a:t>Kliknite ikono, če želite dodati sliko</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a:t>Kliknite za urejanje slogov besedila matrice</a:t>
            </a:r>
          </a:p>
        </p:txBody>
      </p:sp>
      <p:sp>
        <p:nvSpPr>
          <p:cNvPr id="5" name="Date Placeholder 4"/>
          <p:cNvSpPr>
            <a:spLocks noGrp="1"/>
          </p:cNvSpPr>
          <p:nvPr>
            <p:ph type="dt" sz="half" idx="10"/>
          </p:nvPr>
        </p:nvSpPr>
        <p:spPr>
          <a:xfrm>
            <a:off x="574463" y="6375679"/>
            <a:ext cx="924342" cy="348462"/>
          </a:xfrm>
        </p:spPr>
        <p:txBody>
          <a:bodyPr/>
          <a:lstStyle/>
          <a:p>
            <a:endParaRPr lang="sl-SI"/>
          </a:p>
        </p:txBody>
      </p:sp>
      <p:sp>
        <p:nvSpPr>
          <p:cNvPr id="6" name="Footer Placeholder 5"/>
          <p:cNvSpPr>
            <a:spLocks noGrp="1"/>
          </p:cNvSpPr>
          <p:nvPr>
            <p:ph type="ftr" sz="quarter" idx="11"/>
          </p:nvPr>
        </p:nvSpPr>
        <p:spPr>
          <a:xfrm>
            <a:off x="1577716" y="6375679"/>
            <a:ext cx="2611634" cy="345796"/>
          </a:xfrm>
        </p:spPr>
        <p:txBody>
          <a:bodyPr/>
          <a:lstStyle/>
          <a:p>
            <a:endParaRPr lang="sl-SI"/>
          </a:p>
        </p:txBody>
      </p:sp>
      <p:sp>
        <p:nvSpPr>
          <p:cNvPr id="7" name="Slide Number Placeholder 6"/>
          <p:cNvSpPr>
            <a:spLocks noGrp="1"/>
          </p:cNvSpPr>
          <p:nvPr>
            <p:ph type="sldNum" sz="quarter" idx="12"/>
          </p:nvPr>
        </p:nvSpPr>
        <p:spPr>
          <a:xfrm>
            <a:off x="4256153" y="6375679"/>
            <a:ext cx="947460" cy="345796"/>
          </a:xfrm>
        </p:spPr>
        <p:txBody>
          <a:bodyPr/>
          <a:lstStyle/>
          <a:p>
            <a:fld id="{F2EDC841-7BBA-44EC-9AFF-238434F2D85C}" type="slidenum">
              <a:rPr lang="sl-SI" smtClean="0"/>
              <a:t>‹#›</a:t>
            </a:fld>
            <a:endParaRPr lang="sl-SI"/>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457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334D819-9F07-4261-B09B-9E467E5D9002}" type="datetimeFigureOut">
              <a:rPr lang="en-US" dirty="0"/>
              <a:pPr/>
              <a:t>6/13/2023</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sl-SI"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F2EDC841-7BBA-44EC-9AFF-238434F2D85C}" type="slidenum">
              <a:rPr lang="sl-SI" smtClean="0"/>
              <a:t>‹#›</a:t>
            </a:fld>
            <a:endParaRPr lang="sl-SI"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pic>
        <p:nvPicPr>
          <p:cNvPr id="11" name="Slika 10">
            <a:extLst>
              <a:ext uri="{FF2B5EF4-FFF2-40B4-BE49-F238E27FC236}">
                <a16:creationId xmlns:a16="http://schemas.microsoft.com/office/drawing/2014/main" id="{B2C634D0-13F7-489E-9D85-89EC6B2E91F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389077" y="237095"/>
            <a:ext cx="2365845" cy="832008"/>
          </a:xfrm>
          <a:prstGeom prst="rect">
            <a:avLst/>
          </a:prstGeom>
        </p:spPr>
      </p:pic>
      <p:pic>
        <p:nvPicPr>
          <p:cNvPr id="13" name="Slika 12">
            <a:extLst>
              <a:ext uri="{FF2B5EF4-FFF2-40B4-BE49-F238E27FC236}">
                <a16:creationId xmlns:a16="http://schemas.microsoft.com/office/drawing/2014/main" id="{03D20AC7-4D2F-43CD-9251-ABC367F5E61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47664" y="6163306"/>
            <a:ext cx="1730959" cy="461772"/>
          </a:xfrm>
          <a:prstGeom prst="rect">
            <a:avLst/>
          </a:prstGeom>
        </p:spPr>
      </p:pic>
      <p:pic>
        <p:nvPicPr>
          <p:cNvPr id="15" name="Slika 14">
            <a:extLst>
              <a:ext uri="{FF2B5EF4-FFF2-40B4-BE49-F238E27FC236}">
                <a16:creationId xmlns:a16="http://schemas.microsoft.com/office/drawing/2014/main" id="{7A7B8419-FF62-40BF-9FF6-477D5ED240B2}"/>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9912" y="6093297"/>
            <a:ext cx="1132402" cy="601791"/>
          </a:xfrm>
          <a:prstGeom prst="rect">
            <a:avLst/>
          </a:prstGeom>
        </p:spPr>
      </p:pic>
      <p:pic>
        <p:nvPicPr>
          <p:cNvPr id="16" name="Slika 15">
            <a:extLst>
              <a:ext uri="{FF2B5EF4-FFF2-40B4-BE49-F238E27FC236}">
                <a16:creationId xmlns:a16="http://schemas.microsoft.com/office/drawing/2014/main" id="{1E5557B5-CDAD-49A2-9AC2-5A2FB9F65664}"/>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652120" y="6104851"/>
            <a:ext cx="602187" cy="582638"/>
          </a:xfrm>
          <a:prstGeom prst="rect">
            <a:avLst/>
          </a:prstGeom>
        </p:spPr>
      </p:pic>
    </p:spTree>
    <p:extLst>
      <p:ext uri="{BB962C8B-B14F-4D97-AF65-F5344CB8AC3E}">
        <p14:creationId xmlns:p14="http://schemas.microsoft.com/office/powerpoint/2010/main" val="3693350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cfslovenia.si/gradiv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cfslovenia.si/podprti-projekt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E624BD9-62FB-467A-ACDC-4836ADC5F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Freeform 13">
            <a:extLst>
              <a:ext uri="{FF2B5EF4-FFF2-40B4-BE49-F238E27FC236}">
                <a16:creationId xmlns:a16="http://schemas.microsoft.com/office/drawing/2014/main" id="{4C973920-672E-443D-8D2E-2D1E3853A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106297" y="0"/>
            <a:ext cx="5842211"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Naslov 1"/>
          <p:cNvSpPr>
            <a:spLocks noGrp="1"/>
          </p:cNvSpPr>
          <p:nvPr>
            <p:ph type="ctrTitle"/>
          </p:nvPr>
        </p:nvSpPr>
        <p:spPr>
          <a:xfrm>
            <a:off x="695195" y="1231894"/>
            <a:ext cx="4117607" cy="4339177"/>
          </a:xfrm>
        </p:spPr>
        <p:txBody>
          <a:bodyPr>
            <a:noAutofit/>
          </a:bodyPr>
          <a:lstStyle/>
          <a:p>
            <a:pPr algn="l"/>
            <a:br>
              <a:rPr lang="sl-SI" sz="3500" b="1" dirty="0">
                <a:solidFill>
                  <a:srgbClr val="2A1A00"/>
                </a:solidFill>
                <a:latin typeface="Calibri"/>
              </a:rPr>
            </a:br>
            <a:r>
              <a:rPr lang="sl-SI" sz="3500" b="1" dirty="0">
                <a:solidFill>
                  <a:srgbClr val="2A1A00"/>
                </a:solidFill>
                <a:latin typeface="Calibri"/>
              </a:rPr>
              <a:t>Javni razpis za SREDNJE projekte</a:t>
            </a:r>
            <a:br>
              <a:rPr lang="sl-SI" sz="3500" b="1" dirty="0">
                <a:solidFill>
                  <a:srgbClr val="2A1A00"/>
                </a:solidFill>
                <a:latin typeface="Calibri"/>
              </a:rPr>
            </a:br>
            <a:br>
              <a:rPr lang="sl-SI" sz="3500" b="1" dirty="0">
                <a:solidFill>
                  <a:srgbClr val="2A1A00"/>
                </a:solidFill>
                <a:latin typeface="Calibri"/>
              </a:rPr>
            </a:br>
            <a:br>
              <a:rPr lang="sl-SI" sz="3500" b="1" dirty="0">
                <a:solidFill>
                  <a:srgbClr val="2A1A00"/>
                </a:solidFill>
                <a:latin typeface="Calibri"/>
              </a:rPr>
            </a:br>
            <a:r>
              <a:rPr lang="sl-SI" sz="3500" b="1" dirty="0">
                <a:solidFill>
                  <a:srgbClr val="2A1A00"/>
                </a:solidFill>
                <a:latin typeface="Calibri"/>
              </a:rPr>
              <a:t>Delavnica za izvajalce projektov</a:t>
            </a:r>
            <a:endParaRPr lang="sl-SI" sz="3500" dirty="0">
              <a:solidFill>
                <a:srgbClr val="2A1A00"/>
              </a:solidFill>
            </a:endParaRPr>
          </a:p>
        </p:txBody>
      </p:sp>
      <p:sp>
        <p:nvSpPr>
          <p:cNvPr id="18" name="Rectangle 17">
            <a:extLst>
              <a:ext uri="{FF2B5EF4-FFF2-40B4-BE49-F238E27FC236}">
                <a16:creationId xmlns:a16="http://schemas.microsoft.com/office/drawing/2014/main" id="{4363DD75-42D3-453C-A84D-D18B4215C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rgbClr val="2A1A0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Slika 4">
            <a:extLst>
              <a:ext uri="{FF2B5EF4-FFF2-40B4-BE49-F238E27FC236}">
                <a16:creationId xmlns:a16="http://schemas.microsoft.com/office/drawing/2014/main" id="{42A46D91-EC12-483C-9510-C19B479950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64708" y="2907239"/>
            <a:ext cx="2996694" cy="10480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587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71496" y="673714"/>
            <a:ext cx="8001003" cy="1113295"/>
          </a:xfrm>
        </p:spPr>
        <p:txBody>
          <a:bodyPr anchor="b">
            <a:normAutofit/>
          </a:bodyPr>
          <a:lstStyle/>
          <a:p>
            <a:pPr algn="ctr"/>
            <a:r>
              <a:rPr lang="sl-SI" b="1" dirty="0"/>
              <a:t>Finančno poročanje</a:t>
            </a:r>
          </a:p>
        </p:txBody>
      </p:sp>
      <p:sp>
        <p:nvSpPr>
          <p:cNvPr id="3" name="Označba mesta vsebine 2"/>
          <p:cNvSpPr>
            <a:spLocks noGrp="1"/>
          </p:cNvSpPr>
          <p:nvPr>
            <p:ph idx="1"/>
          </p:nvPr>
        </p:nvSpPr>
        <p:spPr>
          <a:xfrm>
            <a:off x="571496" y="2132856"/>
            <a:ext cx="8001003" cy="3440539"/>
          </a:xfrm>
        </p:spPr>
        <p:txBody>
          <a:bodyPr>
            <a:normAutofit/>
          </a:bodyPr>
          <a:lstStyle/>
          <a:p>
            <a:pPr marL="571500" indent="-571500">
              <a:lnSpc>
                <a:spcPct val="100000"/>
              </a:lnSpc>
              <a:buFont typeface="Arial" panose="020B0604020202020204" pitchFamily="34" charset="0"/>
              <a:buChar char="•"/>
            </a:pPr>
            <a:r>
              <a:rPr lang="sl-SI" sz="1800" dirty="0"/>
              <a:t>Poročila poslana po e-pošti (skenirani dokumenti)</a:t>
            </a:r>
          </a:p>
          <a:p>
            <a:pPr marL="571500" indent="-571500">
              <a:lnSpc>
                <a:spcPct val="100000"/>
              </a:lnSpc>
              <a:buFont typeface="Arial" panose="020B0604020202020204" pitchFamily="34" charset="0"/>
              <a:buChar char="•"/>
            </a:pPr>
            <a:endParaRPr lang="sl-SI" sz="1800" dirty="0"/>
          </a:p>
          <a:p>
            <a:pPr marL="571500" indent="-571500">
              <a:lnSpc>
                <a:spcPct val="100000"/>
              </a:lnSpc>
              <a:buFont typeface="Arial" panose="020B0604020202020204" pitchFamily="34" charset="0"/>
              <a:buChar char="•"/>
            </a:pPr>
            <a:r>
              <a:rPr lang="sl-SI" sz="1800" b="1" dirty="0"/>
              <a:t>Dokazila se posredujejo le na poziv (pri vsakem poročilu bo narejen nabor stroškov, za katere boste naknadno poslali dokazila!)</a:t>
            </a:r>
          </a:p>
          <a:p>
            <a:pPr marL="571500" indent="-571500">
              <a:lnSpc>
                <a:spcPct val="100000"/>
              </a:lnSpc>
              <a:buFont typeface="Arial" panose="020B0604020202020204" pitchFamily="34" charset="0"/>
              <a:buChar char="•"/>
            </a:pPr>
            <a:endParaRPr lang="sl-SI" sz="1800" dirty="0"/>
          </a:p>
          <a:p>
            <a:pPr marL="571500" indent="-571500">
              <a:lnSpc>
                <a:spcPct val="100000"/>
              </a:lnSpc>
              <a:buFont typeface="Arial" panose="020B0604020202020204" pitchFamily="34" charset="0"/>
              <a:buChar char="•"/>
            </a:pPr>
            <a:r>
              <a:rPr lang="sl-SI" sz="1800" dirty="0"/>
              <a:t>Obvezno hranjenje vse dokumentacije (tudi tisto, kar se ne oddaja nam do 31. 12. 2029)</a:t>
            </a:r>
          </a:p>
          <a:p>
            <a:pPr marL="571500" indent="-571500">
              <a:lnSpc>
                <a:spcPct val="100000"/>
              </a:lnSpc>
              <a:buFont typeface="Arial" panose="020B0604020202020204" pitchFamily="34" charset="0"/>
              <a:buChar char="•"/>
            </a:pPr>
            <a:endParaRPr lang="sl-SI" sz="1800" dirty="0"/>
          </a:p>
          <a:p>
            <a:pPr marL="571500" indent="-571500">
              <a:lnSpc>
                <a:spcPct val="100000"/>
              </a:lnSpc>
              <a:buFont typeface="Arial" panose="020B0604020202020204" pitchFamily="34" charset="0"/>
              <a:buChar char="•"/>
            </a:pPr>
            <a:r>
              <a:rPr lang="sl-SI" sz="1800" dirty="0"/>
              <a:t>Jasno označevanje prilog (na prvi pogled jasno kaj paše kam)</a:t>
            </a:r>
          </a:p>
          <a:p>
            <a:pPr marL="571500" indent="-571500">
              <a:lnSpc>
                <a:spcPct val="100000"/>
              </a:lnSpc>
              <a:buFont typeface="Arial" panose="020B0604020202020204" pitchFamily="34" charset="0"/>
              <a:buChar char="•"/>
            </a:pPr>
            <a:endParaRPr lang="sl-SI" sz="1800" dirty="0"/>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10</a:t>
            </a:fld>
            <a:endParaRPr lang="sl-SI"/>
          </a:p>
        </p:txBody>
      </p:sp>
      <p:pic>
        <p:nvPicPr>
          <p:cNvPr id="8" name="Slika 7">
            <a:extLst>
              <a:ext uri="{FF2B5EF4-FFF2-40B4-BE49-F238E27FC236}">
                <a16:creationId xmlns:a16="http://schemas.microsoft.com/office/drawing/2014/main" id="{14EF7D39-B926-4A58-9214-35C49438CA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1" y="-62981"/>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0075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b="1" dirty="0">
                <a:solidFill>
                  <a:srgbClr val="2A1A00"/>
                </a:solidFill>
              </a:rPr>
              <a:t>Osnovno pravilo</a:t>
            </a: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3" y="1128451"/>
            <a:ext cx="3614503" cy="4820829"/>
          </a:xfrm>
        </p:spPr>
        <p:txBody>
          <a:bodyPr anchor="ctr">
            <a:normAutofit/>
          </a:bodyPr>
          <a:lstStyle/>
          <a:p>
            <a:r>
              <a:rPr lang="sl-SI" dirty="0"/>
              <a:t>Upravičen je strošek, ki je NASTAL, bil ZARAČUNAN in PLAČAN v  času projekta, hkrati pa je bila v času projekta storitev tudi opravljena oziroma blago dobavljeno.</a:t>
            </a:r>
          </a:p>
          <a:p>
            <a:r>
              <a:rPr lang="sl-SI" dirty="0"/>
              <a:t>Računi/stroški, ki so nastali v zadnjem mesecu projekta, so lahko plačani v 30. dneh po zaključku (npr. plače, stroški povezani z zaključno konferenco ipd.). </a:t>
            </a:r>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11</a:t>
            </a:fld>
            <a:endParaRPr lang="sl-SI"/>
          </a:p>
        </p:txBody>
      </p:sp>
      <p:pic>
        <p:nvPicPr>
          <p:cNvPr id="9" name="Slika 8">
            <a:extLst>
              <a:ext uri="{FF2B5EF4-FFF2-40B4-BE49-F238E27FC236}">
                <a16:creationId xmlns:a16="http://schemas.microsoft.com/office/drawing/2014/main" id="{6FFC57E0-4B9B-419B-9B01-2B9FCD9AB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6000" y="177627"/>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08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značba mesta vsebine 2"/>
          <p:cNvSpPr>
            <a:spLocks noGrp="1"/>
          </p:cNvSpPr>
          <p:nvPr>
            <p:ph idx="1"/>
          </p:nvPr>
        </p:nvSpPr>
        <p:spPr>
          <a:xfrm>
            <a:off x="571497" y="764704"/>
            <a:ext cx="8001003" cy="3440539"/>
          </a:xfrm>
        </p:spPr>
        <p:txBody>
          <a:bodyPr>
            <a:noAutofit/>
          </a:bodyPr>
          <a:lstStyle/>
          <a:p>
            <a:pPr marL="0" indent="0">
              <a:lnSpc>
                <a:spcPct val="100000"/>
              </a:lnSpc>
              <a:buNone/>
            </a:pPr>
            <a:r>
              <a:rPr lang="sl-SI" b="1" dirty="0"/>
              <a:t>Nastali strošek mora izpolnjevati tudi vse naslednje kriterije, da je priznan kot upravičen strošek:</a:t>
            </a:r>
            <a:endParaRPr lang="sl-SI" dirty="0"/>
          </a:p>
          <a:p>
            <a:pPr marL="342900" lvl="0" indent="-342900">
              <a:lnSpc>
                <a:spcPct val="100000"/>
              </a:lnSpc>
              <a:buFont typeface="Arial" panose="020B0604020202020204" pitchFamily="34" charset="0"/>
              <a:buChar char="•"/>
            </a:pPr>
            <a:r>
              <a:rPr lang="sl-SI" dirty="0"/>
              <a:t>Strošek je povezan s predmetom pogodbe in je predviden v finančnem načrtu projekta;</a:t>
            </a:r>
          </a:p>
          <a:p>
            <a:pPr marL="342900" lvl="0" indent="-342900">
              <a:lnSpc>
                <a:spcPct val="100000"/>
              </a:lnSpc>
              <a:buFont typeface="Arial" panose="020B0604020202020204" pitchFamily="34" charset="0"/>
              <a:buChar char="•"/>
            </a:pPr>
            <a:r>
              <a:rPr lang="sl-SI" dirty="0"/>
              <a:t>Strošek je proporcionalen in </a:t>
            </a:r>
            <a:r>
              <a:rPr lang="sl-SI" b="1" dirty="0"/>
              <a:t>nujno potreben za izvedbo projekta</a:t>
            </a:r>
            <a:r>
              <a:rPr lang="sl-SI" dirty="0"/>
              <a:t>;</a:t>
            </a:r>
          </a:p>
          <a:p>
            <a:pPr marL="342900" lvl="0" indent="-342900">
              <a:lnSpc>
                <a:spcPct val="100000"/>
              </a:lnSpc>
              <a:buFont typeface="Arial" panose="020B0604020202020204" pitchFamily="34" charset="0"/>
              <a:buChar char="•"/>
            </a:pPr>
            <a:r>
              <a:rPr lang="sl-SI" dirty="0"/>
              <a:t>Strošek je nastal izključno z namenom doseganja ciljev projekta in pričakovanih rezultatov projekta in upoštevajoč načela gospodarnosti, učinkovitosti in veljavnosti;</a:t>
            </a:r>
          </a:p>
          <a:p>
            <a:pPr marL="342900" lvl="0" indent="-342900">
              <a:lnSpc>
                <a:spcPct val="100000"/>
              </a:lnSpc>
              <a:buFont typeface="Arial" panose="020B0604020202020204" pitchFamily="34" charset="0"/>
              <a:buChar char="•"/>
            </a:pPr>
            <a:r>
              <a:rPr lang="sl-SI" dirty="0"/>
              <a:t>Strošek mora biti določljiv in preverljiv, kar pomeni, da mora biti zabeležen v bančnih evidencah in računovodskih listinah upravičenca (ali partnerjev) ter določljiv v skladu z veljavnimi računovodskimi standardi in splošno sprejetimi računovodskimi načeli – označen in opremljen z originalnim računom, pravno podlago zanj, dokazilom o plačilu in dokazilom o dobavi storitve/blaga;</a:t>
            </a:r>
          </a:p>
          <a:p>
            <a:pPr marL="342900" indent="-342900">
              <a:lnSpc>
                <a:spcPct val="100000"/>
              </a:lnSpc>
              <a:buFont typeface="Arial" panose="020B0604020202020204" pitchFamily="34" charset="0"/>
              <a:buChar char="•"/>
            </a:pPr>
            <a:r>
              <a:rPr lang="sl-SI" dirty="0"/>
              <a:t>Strošek mora biti skladen z zahtevami veljavne davčne in socialne zakonodaje</a:t>
            </a:r>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12</a:t>
            </a:fld>
            <a:endParaRPr lang="sl-SI"/>
          </a:p>
        </p:txBody>
      </p:sp>
      <p:pic>
        <p:nvPicPr>
          <p:cNvPr id="7" name="Slika 6">
            <a:extLst>
              <a:ext uri="{FF2B5EF4-FFF2-40B4-BE49-F238E27FC236}">
                <a16:creationId xmlns:a16="http://schemas.microsoft.com/office/drawing/2014/main" id="{E3A92C74-51CA-4B08-B51E-9A42D27101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2" y="-1"/>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2042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2171700" y="382385"/>
            <a:ext cx="6400799" cy="1413758"/>
          </a:xfrm>
        </p:spPr>
        <p:txBody>
          <a:bodyPr anchor="b">
            <a:normAutofit/>
          </a:bodyPr>
          <a:lstStyle/>
          <a:p>
            <a:pPr algn="ctr"/>
            <a:r>
              <a:rPr lang="sl-SI" sz="3800" b="1" dirty="0"/>
              <a:t>izjema</a:t>
            </a:r>
          </a:p>
        </p:txBody>
      </p:sp>
      <p:sp>
        <p:nvSpPr>
          <p:cNvPr id="12" name="Freeform: Shape 11">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706340"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4" name="Rectangle 13">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2171700" y="2178528"/>
            <a:ext cx="6400800" cy="3701065"/>
          </a:xfrm>
        </p:spPr>
        <p:txBody>
          <a:bodyPr>
            <a:normAutofit/>
          </a:bodyPr>
          <a:lstStyle/>
          <a:p>
            <a:pPr marL="342900" indent="-342900">
              <a:buFont typeface="Arial" panose="020B0604020202020204" pitchFamily="34" charset="0"/>
              <a:buChar char="•"/>
            </a:pPr>
            <a:endParaRPr lang="sl-SI" dirty="0"/>
          </a:p>
          <a:p>
            <a:pPr marL="0" indent="0">
              <a:buNone/>
            </a:pPr>
            <a:r>
              <a:rPr lang="sl-SI" dirty="0"/>
              <a:t>Za posredne stroške in </a:t>
            </a:r>
            <a:r>
              <a:rPr lang="sl-SI" b="1" dirty="0"/>
              <a:t>stroške amortizacije opreme</a:t>
            </a:r>
            <a:r>
              <a:rPr lang="sl-SI" dirty="0"/>
              <a:t> se šteje, da so nastali, ko so zabeleženi v knjigovodskih listinah upravičenca.</a:t>
            </a:r>
          </a:p>
        </p:txBody>
      </p:sp>
      <p:sp>
        <p:nvSpPr>
          <p:cNvPr id="4" name="Označba mesta noge 3"/>
          <p:cNvSpPr>
            <a:spLocks noGrp="1"/>
          </p:cNvSpPr>
          <p:nvPr>
            <p:ph type="ftr" sz="quarter" idx="11"/>
          </p:nvPr>
        </p:nvSpPr>
        <p:spPr>
          <a:xfrm>
            <a:off x="3882120" y="6375679"/>
            <a:ext cx="3086100"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535635" y="6375679"/>
            <a:ext cx="1036865" cy="345796"/>
          </a:xfrm>
        </p:spPr>
        <p:txBody>
          <a:bodyPr>
            <a:normAutofit/>
          </a:bodyPr>
          <a:lstStyle/>
          <a:p>
            <a:pPr>
              <a:spcAft>
                <a:spcPts val="600"/>
              </a:spcAft>
            </a:pPr>
            <a:fld id="{F2EDC841-7BBA-44EC-9AFF-238434F2D85C}" type="slidenum">
              <a:rPr lang="sl-SI" smtClean="0"/>
              <a:pPr>
                <a:spcAft>
                  <a:spcPts val="600"/>
                </a:spcAft>
              </a:pPr>
              <a:t>13</a:t>
            </a:fld>
            <a:endParaRPr lang="sl-SI"/>
          </a:p>
        </p:txBody>
      </p:sp>
      <p:pic>
        <p:nvPicPr>
          <p:cNvPr id="9" name="Slika 8">
            <a:extLst>
              <a:ext uri="{FF2B5EF4-FFF2-40B4-BE49-F238E27FC236}">
                <a16:creationId xmlns:a16="http://schemas.microsoft.com/office/drawing/2014/main" id="{72BE9D6A-F3E5-42C7-A6FA-893082DAA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1162" y="0"/>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897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71497" y="382385"/>
            <a:ext cx="8001003" cy="1113295"/>
          </a:xfrm>
        </p:spPr>
        <p:txBody>
          <a:bodyPr anchor="b">
            <a:normAutofit/>
          </a:bodyPr>
          <a:lstStyle/>
          <a:p>
            <a:pPr algn="ctr"/>
            <a:r>
              <a:rPr lang="sl-SI" sz="3600" b="1" dirty="0"/>
              <a:t>Računovodsko beleženje stroškov</a:t>
            </a:r>
            <a:endParaRPr lang="sl-SI" sz="3600"/>
          </a:p>
        </p:txBody>
      </p:sp>
      <p:sp>
        <p:nvSpPr>
          <p:cNvPr id="3" name="Označba mesta vsebine 2"/>
          <p:cNvSpPr>
            <a:spLocks noGrp="1"/>
          </p:cNvSpPr>
          <p:nvPr>
            <p:ph idx="1"/>
          </p:nvPr>
        </p:nvSpPr>
        <p:spPr>
          <a:xfrm>
            <a:off x="571497" y="2084816"/>
            <a:ext cx="8001003" cy="3440539"/>
          </a:xfrm>
        </p:spPr>
        <p:txBody>
          <a:bodyPr>
            <a:normAutofit/>
          </a:bodyPr>
          <a:lstStyle/>
          <a:p>
            <a:pPr marL="342900" indent="-342900">
              <a:buFont typeface="Arial" panose="020B0604020202020204" pitchFamily="34" charset="0"/>
              <a:buChar char="•"/>
            </a:pPr>
            <a:r>
              <a:rPr lang="sl-SI" sz="2100" b="1" dirty="0"/>
              <a:t>Ločena konto kartica projekta je obvezna! </a:t>
            </a:r>
            <a:r>
              <a:rPr lang="sl-SI" sz="2100" dirty="0"/>
              <a:t>Tako za prijavitelja, kot za vse partnerje projekta. </a:t>
            </a:r>
          </a:p>
          <a:p>
            <a:pPr marL="342900" indent="-342900">
              <a:buFont typeface="Arial" panose="020B0604020202020204" pitchFamily="34" charset="0"/>
              <a:buChar char="•"/>
            </a:pPr>
            <a:r>
              <a:rPr lang="sl-SI" sz="2100" dirty="0"/>
              <a:t>Na njej morajo biti poknjiženi vsi stroški (tudi amortizacija opreme in stroški dela), razen posrednih stroškov. </a:t>
            </a:r>
          </a:p>
          <a:p>
            <a:pPr marL="342900" indent="-342900">
              <a:buFont typeface="Arial" panose="020B0604020202020204" pitchFamily="34" charset="0"/>
              <a:buChar char="•"/>
            </a:pPr>
            <a:r>
              <a:rPr lang="sl-SI" sz="2100" dirty="0"/>
              <a:t>Konto kartice bomo preverjali ob obisku na kraju samem in ob zaključku projekta (pred izplačilom končne donacije).</a:t>
            </a:r>
          </a:p>
          <a:p>
            <a:pPr marL="342900" indent="-342900">
              <a:buFont typeface="Arial" panose="020B0604020202020204" pitchFamily="34" charset="0"/>
              <a:buChar char="•"/>
            </a:pPr>
            <a:r>
              <a:rPr lang="sl-SI" sz="2100" dirty="0"/>
              <a:t>Stroški, ki ne bodo vpisani na konto kartico projekta, bodo </a:t>
            </a:r>
            <a:r>
              <a:rPr lang="sl-SI" sz="2100" b="1" dirty="0"/>
              <a:t>neupravičeni</a:t>
            </a:r>
            <a:r>
              <a:rPr lang="sl-SI" sz="2100" dirty="0"/>
              <a:t>!</a:t>
            </a:r>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14</a:t>
            </a:fld>
            <a:endParaRPr lang="sl-SI"/>
          </a:p>
        </p:txBody>
      </p:sp>
      <p:pic>
        <p:nvPicPr>
          <p:cNvPr id="8" name="Slika 7">
            <a:extLst>
              <a:ext uri="{FF2B5EF4-FFF2-40B4-BE49-F238E27FC236}">
                <a16:creationId xmlns:a16="http://schemas.microsoft.com/office/drawing/2014/main" id="{4CF79508-A48F-4A16-B127-C4AAFCDB19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2" y="46718"/>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68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b="1" dirty="0">
                <a:solidFill>
                  <a:srgbClr val="2A1A00"/>
                </a:solidFill>
              </a:rPr>
              <a:t>Zahtevek za nakazilo</a:t>
            </a:r>
            <a:endParaRPr lang="sl-SI" sz="3800" dirty="0">
              <a:solidFill>
                <a:srgbClr val="2A1A00"/>
              </a:solidFill>
            </a:endParaRP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3" y="404664"/>
            <a:ext cx="3830527" cy="5834489"/>
          </a:xfrm>
        </p:spPr>
        <p:txBody>
          <a:bodyPr anchor="ctr">
            <a:normAutofit/>
          </a:bodyPr>
          <a:lstStyle/>
          <a:p>
            <a:pPr marL="342900" indent="-342900">
              <a:lnSpc>
                <a:spcPct val="100000"/>
              </a:lnSpc>
              <a:buFont typeface="Arial" panose="020B0604020202020204" pitchFamily="34" charset="0"/>
              <a:buChar char="•"/>
            </a:pPr>
            <a:r>
              <a:rPr lang="sl-SI" sz="1600" dirty="0"/>
              <a:t>Je del obrazca za finančno poročilo (1. zavihek)</a:t>
            </a:r>
          </a:p>
          <a:p>
            <a:pPr marL="342900" indent="-342900">
              <a:lnSpc>
                <a:spcPct val="100000"/>
              </a:lnSpc>
              <a:buFont typeface="Arial" panose="020B0604020202020204" pitchFamily="34" charset="0"/>
              <a:buChar char="•"/>
            </a:pPr>
            <a:r>
              <a:rPr lang="sl-SI" sz="1600" dirty="0"/>
              <a:t>Naslednje nakazilo ni vezano na porabo sredstev </a:t>
            </a:r>
          </a:p>
          <a:p>
            <a:pPr marL="342900" indent="-342900">
              <a:lnSpc>
                <a:spcPct val="100000"/>
              </a:lnSpc>
              <a:buFont typeface="Arial" panose="020B0604020202020204" pitchFamily="34" charset="0"/>
              <a:buChar char="•"/>
            </a:pPr>
            <a:r>
              <a:rPr lang="sl-SI" sz="1600" dirty="0"/>
              <a:t>Možnost dodatnih vmesnih plačil, če bi bilo to potrebno</a:t>
            </a:r>
          </a:p>
          <a:p>
            <a:pPr marL="342900" indent="-342900">
              <a:lnSpc>
                <a:spcPct val="100000"/>
              </a:lnSpc>
              <a:buFont typeface="Arial" panose="020B0604020202020204" pitchFamily="34" charset="0"/>
              <a:buChar char="•"/>
            </a:pPr>
            <a:r>
              <a:rPr lang="sl-SI" sz="1600" dirty="0"/>
              <a:t>Zadnjih 10 % donacije zadržanih do potrditve končnega poročila (zalaganje zadnjih 10 % sredstev!)</a:t>
            </a:r>
          </a:p>
          <a:p>
            <a:pPr marL="342900" indent="-342900">
              <a:lnSpc>
                <a:spcPct val="100000"/>
              </a:lnSpc>
              <a:buFont typeface="Arial" panose="020B0604020202020204" pitchFamily="34" charset="0"/>
              <a:buChar char="•"/>
            </a:pPr>
            <a:endParaRPr lang="sl-SI" sz="1600" dirty="0"/>
          </a:p>
          <a:p>
            <a:pPr marL="342900" indent="-342900">
              <a:lnSpc>
                <a:spcPct val="100000"/>
              </a:lnSpc>
              <a:buFont typeface="Arial" panose="020B0604020202020204" pitchFamily="34" charset="0"/>
              <a:buChar char="•"/>
            </a:pPr>
            <a:r>
              <a:rPr lang="sl-SI" sz="1600" dirty="0"/>
              <a:t>Odda se ob poročilu (podpis, dovolj elektronsko)</a:t>
            </a:r>
          </a:p>
          <a:p>
            <a:pPr marL="342900" indent="-342900">
              <a:lnSpc>
                <a:spcPct val="100000"/>
              </a:lnSpc>
              <a:buFont typeface="Arial" panose="020B0604020202020204" pitchFamily="34" charset="0"/>
              <a:buChar char="•"/>
            </a:pPr>
            <a:endParaRPr lang="sl-SI" sz="1600" dirty="0"/>
          </a:p>
          <a:p>
            <a:pPr marL="0" indent="0">
              <a:lnSpc>
                <a:spcPct val="100000"/>
              </a:lnSpc>
              <a:buNone/>
            </a:pPr>
            <a:r>
              <a:rPr lang="sl-SI" sz="1600" dirty="0"/>
              <a:t>Enak / podoben obrazec lahko uporabite tudi za nakazila partnerjem!</a:t>
            </a:r>
          </a:p>
          <a:p>
            <a:pPr marL="342900" indent="-342900">
              <a:lnSpc>
                <a:spcPct val="100000"/>
              </a:lnSpc>
              <a:buFont typeface="Arial" panose="020B0604020202020204" pitchFamily="34" charset="0"/>
              <a:buChar char="•"/>
            </a:pPr>
            <a:endParaRPr lang="sl-SI" sz="1400" dirty="0"/>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15</a:t>
            </a:fld>
            <a:endParaRPr lang="sl-SI"/>
          </a:p>
        </p:txBody>
      </p:sp>
      <p:pic>
        <p:nvPicPr>
          <p:cNvPr id="9" name="Slika 8">
            <a:extLst>
              <a:ext uri="{FF2B5EF4-FFF2-40B4-BE49-F238E27FC236}">
                <a16:creationId xmlns:a16="http://schemas.microsoft.com/office/drawing/2014/main" id="{939A2F9A-D02C-47F6-8DB2-99CA531430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787" y="404664"/>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4443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b="1">
                <a:solidFill>
                  <a:srgbClr val="2A1A00"/>
                </a:solidFill>
              </a:rPr>
              <a:t>DDV</a:t>
            </a:r>
            <a:endParaRPr lang="sl-SI" sz="3800">
              <a:solidFill>
                <a:srgbClr val="2A1A00"/>
              </a:solidFill>
            </a:endParaRP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2" y="-2"/>
            <a:ext cx="4082047" cy="6957394"/>
          </a:xfrm>
        </p:spPr>
        <p:txBody>
          <a:bodyPr anchor="ctr">
            <a:normAutofit/>
          </a:bodyPr>
          <a:lstStyle/>
          <a:p>
            <a:pPr>
              <a:lnSpc>
                <a:spcPct val="100000"/>
              </a:lnSpc>
            </a:pPr>
            <a:r>
              <a:rPr lang="sl-SI" sz="1600" b="1" dirty="0"/>
              <a:t>DDV je v celoti upravičen</a:t>
            </a:r>
            <a:r>
              <a:rPr lang="sl-SI" sz="1600" dirty="0"/>
              <a:t>: </a:t>
            </a:r>
          </a:p>
          <a:p>
            <a:pPr lvl="0" fontAlgn="base">
              <a:lnSpc>
                <a:spcPct val="100000"/>
              </a:lnSpc>
            </a:pPr>
            <a:r>
              <a:rPr lang="sl-SI" sz="1600" dirty="0"/>
              <a:t>če upravičenec ni identificiran za namene DDV, </a:t>
            </a:r>
          </a:p>
          <a:p>
            <a:pPr lvl="0" fontAlgn="base">
              <a:lnSpc>
                <a:spcPct val="100000"/>
              </a:lnSpc>
            </a:pPr>
            <a:r>
              <a:rPr lang="sl-SI" sz="1600" dirty="0"/>
              <a:t>če je upravičenec identificiran kot davčni zavezanec in sodeluje v projektu, ki predstavlja neobdavčljivo ali/in iz davka izvzeto dejavnost, za katero nima pravice odbitka DDV. </a:t>
            </a:r>
          </a:p>
          <a:p>
            <a:pPr>
              <a:lnSpc>
                <a:spcPct val="100000"/>
              </a:lnSpc>
            </a:pPr>
            <a:r>
              <a:rPr lang="sl-SI" sz="1600" dirty="0"/>
              <a:t> </a:t>
            </a:r>
            <a:r>
              <a:rPr lang="sl-SI" sz="1600" b="1" dirty="0"/>
              <a:t>DDV je delno upravičen: </a:t>
            </a:r>
            <a:endParaRPr lang="sl-SI" sz="1600" dirty="0"/>
          </a:p>
          <a:p>
            <a:pPr lvl="0" fontAlgn="base">
              <a:lnSpc>
                <a:spcPct val="100000"/>
              </a:lnSpc>
            </a:pPr>
            <a:r>
              <a:rPr lang="sl-SI" sz="1600" dirty="0"/>
              <a:t>če je upravičenec identificiran kot davčni zavezanec in sodeluje v projektu, ki predstavlja neobdavčljivo ali/in iz davka izvzeto dejavnost, za katero nima pravice do odbitka DDV ter obdavčljivo dejavnost, pri kateri ima pravico do odbitka DDV.</a:t>
            </a:r>
          </a:p>
          <a:p>
            <a:pPr lvl="0" fontAlgn="base">
              <a:lnSpc>
                <a:spcPct val="100000"/>
              </a:lnSpc>
            </a:pPr>
            <a:endParaRPr lang="sl-SI" sz="1600" b="1" dirty="0"/>
          </a:p>
          <a:p>
            <a:pPr lvl="0" fontAlgn="base">
              <a:lnSpc>
                <a:spcPct val="100000"/>
              </a:lnSpc>
            </a:pPr>
            <a:r>
              <a:rPr lang="sl-SI" sz="1600" b="1" dirty="0"/>
              <a:t>Izjavo o odbitnem deležu DDV podpišejo vsi upravičenci, če uveljavljajo račune, ki vključujejo DDV!</a:t>
            </a:r>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16</a:t>
            </a:fld>
            <a:endParaRPr lang="sl-SI"/>
          </a:p>
        </p:txBody>
      </p:sp>
      <p:pic>
        <p:nvPicPr>
          <p:cNvPr id="9" name="Slika 8">
            <a:extLst>
              <a:ext uri="{FF2B5EF4-FFF2-40B4-BE49-F238E27FC236}">
                <a16:creationId xmlns:a16="http://schemas.microsoft.com/office/drawing/2014/main" id="{8C78ADA0-00D9-4417-AD37-E8FDFEE14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787" y="404664"/>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012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slov 1"/>
          <p:cNvSpPr>
            <a:spLocks noGrp="1"/>
          </p:cNvSpPr>
          <p:nvPr>
            <p:ph type="title"/>
          </p:nvPr>
        </p:nvSpPr>
        <p:spPr>
          <a:xfrm>
            <a:off x="904713" y="1196752"/>
            <a:ext cx="7633742" cy="1492132"/>
          </a:xfrm>
        </p:spPr>
        <p:txBody>
          <a:bodyPr anchor="ctr">
            <a:normAutofit/>
          </a:bodyPr>
          <a:lstStyle/>
          <a:p>
            <a:r>
              <a:rPr lang="sl-SI" b="1" dirty="0"/>
              <a:t>Finančni obrazec</a:t>
            </a:r>
          </a:p>
        </p:txBody>
      </p:sp>
      <p:sp>
        <p:nvSpPr>
          <p:cNvPr id="13"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4" name="Označba mesta noge 3"/>
          <p:cNvSpPr>
            <a:spLocks noGrp="1"/>
          </p:cNvSpPr>
          <p:nvPr>
            <p:ph type="ftr" sz="quarter" idx="11"/>
          </p:nvPr>
        </p:nvSpPr>
        <p:spPr>
          <a:xfrm>
            <a:off x="3028950" y="6375679"/>
            <a:ext cx="3086100" cy="345796"/>
          </a:xfrm>
        </p:spPr>
        <p:txBody>
          <a:bodyPr>
            <a:normAutofit/>
          </a:bodyPr>
          <a:lstStyle/>
          <a:p>
            <a:endParaRPr lang="sl-SI">
              <a:solidFill>
                <a:schemeClr val="tx1">
                  <a:lumMod val="50000"/>
                  <a:lumOff val="50000"/>
                </a:schemeClr>
              </a:solidFill>
            </a:endParaRPr>
          </a:p>
        </p:txBody>
      </p:sp>
      <p:sp>
        <p:nvSpPr>
          <p:cNvPr id="5" name="Označba mesta številke diapozitiva 4"/>
          <p:cNvSpPr>
            <a:spLocks noGrp="1"/>
          </p:cNvSpPr>
          <p:nvPr>
            <p:ph type="sldNum" sz="quarter" idx="12"/>
          </p:nvPr>
        </p:nvSpPr>
        <p:spPr>
          <a:xfrm>
            <a:off x="6457950" y="6375679"/>
            <a:ext cx="2114550" cy="345796"/>
          </a:xfrm>
        </p:spPr>
        <p:txBody>
          <a:bodyPr>
            <a:normAutofit/>
          </a:bodyPr>
          <a:lstStyle/>
          <a:p>
            <a:pPr>
              <a:spcAft>
                <a:spcPts val="600"/>
              </a:spcAft>
            </a:pPr>
            <a:fld id="{F2EDC841-7BBA-44EC-9AFF-238434F2D85C}" type="slidenum">
              <a:rPr lang="sl-SI">
                <a:solidFill>
                  <a:schemeClr val="tx1">
                    <a:lumMod val="50000"/>
                    <a:lumOff val="50000"/>
                  </a:schemeClr>
                </a:solidFill>
              </a:rPr>
              <a:pPr>
                <a:spcAft>
                  <a:spcPts val="600"/>
                </a:spcAft>
              </a:pPr>
              <a:t>17</a:t>
            </a:fld>
            <a:endParaRPr lang="sl-SI">
              <a:solidFill>
                <a:schemeClr val="tx1">
                  <a:lumMod val="50000"/>
                  <a:lumOff val="50000"/>
                </a:schemeClr>
              </a:solidFill>
            </a:endParaRPr>
          </a:p>
        </p:txBody>
      </p:sp>
      <p:sp>
        <p:nvSpPr>
          <p:cNvPr id="15" name="Rectangle 14">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Označba mesta vsebine 2">
            <a:extLst>
              <a:ext uri="{FF2B5EF4-FFF2-40B4-BE49-F238E27FC236}">
                <a16:creationId xmlns:a16="http://schemas.microsoft.com/office/drawing/2014/main" id="{51529826-44AF-4C91-A18A-026CFAFCCA60}"/>
              </a:ext>
            </a:extLst>
          </p:cNvPr>
          <p:cNvGraphicFramePr>
            <a:graphicFrameLocks noGrp="1"/>
          </p:cNvGraphicFramePr>
          <p:nvPr>
            <p:ph idx="1"/>
            <p:extLst>
              <p:ext uri="{D42A27DB-BD31-4B8C-83A1-F6EECF244321}">
                <p14:modId xmlns:p14="http://schemas.microsoft.com/office/powerpoint/2010/main" val="2324578535"/>
              </p:ext>
            </p:extLst>
          </p:nvPr>
        </p:nvGraphicFramePr>
        <p:xfrm>
          <a:off x="938212" y="2286000"/>
          <a:ext cx="7634288"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Slika 9">
            <a:extLst>
              <a:ext uri="{FF2B5EF4-FFF2-40B4-BE49-F238E27FC236}">
                <a16:creationId xmlns:a16="http://schemas.microsoft.com/office/drawing/2014/main" id="{B25924F6-B9F1-40A8-A5A4-A4BAD0D62C5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2814" y="184869"/>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383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71497" y="764768"/>
            <a:ext cx="8001003" cy="1113295"/>
          </a:xfrm>
        </p:spPr>
        <p:txBody>
          <a:bodyPr anchor="b">
            <a:normAutofit/>
          </a:bodyPr>
          <a:lstStyle/>
          <a:p>
            <a:pPr algn="ctr"/>
            <a:r>
              <a:rPr lang="sl-SI" b="1" dirty="0"/>
              <a:t>Stroški osebja – plače</a:t>
            </a:r>
          </a:p>
        </p:txBody>
      </p:sp>
      <p:sp>
        <p:nvSpPr>
          <p:cNvPr id="3" name="Označba mesta vsebine 2"/>
          <p:cNvSpPr>
            <a:spLocks noGrp="1"/>
          </p:cNvSpPr>
          <p:nvPr>
            <p:ph idx="1"/>
          </p:nvPr>
        </p:nvSpPr>
        <p:spPr>
          <a:xfrm>
            <a:off x="558367" y="1985289"/>
            <a:ext cx="8001003" cy="3440539"/>
          </a:xfrm>
        </p:spPr>
        <p:txBody>
          <a:bodyPr>
            <a:normAutofit/>
          </a:bodyPr>
          <a:lstStyle/>
          <a:p>
            <a:pPr>
              <a:lnSpc>
                <a:spcPct val="100000"/>
              </a:lnSpc>
            </a:pPr>
            <a:r>
              <a:rPr lang="sl-SI" sz="2100" dirty="0"/>
              <a:t>Obračun na podlagi deleža zaposlitve</a:t>
            </a:r>
          </a:p>
          <a:p>
            <a:pPr>
              <a:lnSpc>
                <a:spcPct val="100000"/>
              </a:lnSpc>
            </a:pPr>
            <a:endParaRPr lang="sl-SI" sz="2100" dirty="0"/>
          </a:p>
          <a:p>
            <a:pPr lvl="1" indent="0">
              <a:lnSpc>
                <a:spcPct val="100000"/>
              </a:lnSpc>
              <a:buNone/>
            </a:pPr>
            <a:r>
              <a:rPr lang="sl-SI" sz="2100" dirty="0"/>
              <a:t>Kadar je le možno, priporočamo obračun plač glede na odstotek dela na projektu, ker je bistveno manj dela s poročanjem – </a:t>
            </a:r>
            <a:r>
              <a:rPr lang="sl-SI" sz="2100" dirty="0" err="1"/>
              <a:t>časovnice</a:t>
            </a:r>
            <a:r>
              <a:rPr lang="sl-SI" sz="2100" dirty="0"/>
              <a:t> v tem primeru niso potrebne! </a:t>
            </a:r>
          </a:p>
          <a:p>
            <a:pPr lvl="1" indent="0">
              <a:lnSpc>
                <a:spcPct val="100000"/>
              </a:lnSpc>
              <a:buNone/>
            </a:pPr>
            <a:endParaRPr lang="sl-SI" sz="2100" dirty="0"/>
          </a:p>
          <a:p>
            <a:pPr>
              <a:lnSpc>
                <a:spcPct val="100000"/>
              </a:lnSpc>
            </a:pPr>
            <a:r>
              <a:rPr lang="sl-SI" sz="2100" dirty="0"/>
              <a:t>Primer: oseba A na projektu dela 20 %. Strošek njene plače za mesec januar je znašal 2.500 EUR, upravičenih je 20 % (500 EUR). </a:t>
            </a:r>
            <a:br>
              <a:rPr lang="sl-SI" sz="2100" dirty="0"/>
            </a:br>
            <a:endParaRPr lang="sl-SI" sz="2100" dirty="0"/>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18</a:t>
            </a:fld>
            <a:endParaRPr lang="sl-SI"/>
          </a:p>
        </p:txBody>
      </p:sp>
      <p:pic>
        <p:nvPicPr>
          <p:cNvPr id="8" name="Slika 7">
            <a:extLst>
              <a:ext uri="{FF2B5EF4-FFF2-40B4-BE49-F238E27FC236}">
                <a16:creationId xmlns:a16="http://schemas.microsoft.com/office/drawing/2014/main" id="{2A8BFF20-3361-4E1A-9A3D-7C2B2085BA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2" y="-16172"/>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4657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68606" y="553483"/>
            <a:ext cx="8001003" cy="1113295"/>
          </a:xfrm>
        </p:spPr>
        <p:txBody>
          <a:bodyPr anchor="b">
            <a:normAutofit/>
          </a:bodyPr>
          <a:lstStyle/>
          <a:p>
            <a:pPr algn="ctr"/>
            <a:r>
              <a:rPr lang="sl-SI" b="1" dirty="0"/>
              <a:t>Stroški osebja – plače</a:t>
            </a:r>
          </a:p>
        </p:txBody>
      </p:sp>
      <p:sp>
        <p:nvSpPr>
          <p:cNvPr id="3" name="Označba mesta vsebine 2"/>
          <p:cNvSpPr>
            <a:spLocks noGrp="1"/>
          </p:cNvSpPr>
          <p:nvPr>
            <p:ph idx="1"/>
          </p:nvPr>
        </p:nvSpPr>
        <p:spPr>
          <a:xfrm>
            <a:off x="568605" y="2035721"/>
            <a:ext cx="8001003" cy="3625079"/>
          </a:xfrm>
        </p:spPr>
        <p:txBody>
          <a:bodyPr>
            <a:normAutofit fontScale="92500" lnSpcReduction="10000"/>
          </a:bodyPr>
          <a:lstStyle/>
          <a:p>
            <a:pPr>
              <a:lnSpc>
                <a:spcPct val="100000"/>
              </a:lnSpc>
            </a:pPr>
            <a:r>
              <a:rPr lang="sl-SI" sz="1900" dirty="0"/>
              <a:t>Obračun na podlagi opravljenih ur</a:t>
            </a:r>
          </a:p>
          <a:p>
            <a:pPr>
              <a:lnSpc>
                <a:spcPct val="100000"/>
              </a:lnSpc>
            </a:pPr>
            <a:endParaRPr lang="sl-SI" sz="1900" dirty="0"/>
          </a:p>
          <a:p>
            <a:pPr lvl="1" indent="0">
              <a:lnSpc>
                <a:spcPct val="100000"/>
              </a:lnSpc>
              <a:buNone/>
            </a:pPr>
            <a:r>
              <a:rPr lang="sl-SI" sz="1900" dirty="0"/>
              <a:t>Obvezna </a:t>
            </a:r>
            <a:r>
              <a:rPr lang="sl-SI" sz="1900" dirty="0" err="1"/>
              <a:t>časovnica</a:t>
            </a:r>
            <a:r>
              <a:rPr lang="sl-SI" sz="1900" dirty="0"/>
              <a:t> – znotraj nje tudi obrazec za izračun upravičenih stroškov!</a:t>
            </a:r>
          </a:p>
          <a:p>
            <a:pPr lvl="1" indent="0">
              <a:lnSpc>
                <a:spcPct val="100000"/>
              </a:lnSpc>
              <a:buNone/>
            </a:pPr>
            <a:endParaRPr lang="sl-SI" sz="1900" dirty="0"/>
          </a:p>
          <a:p>
            <a:pPr>
              <a:lnSpc>
                <a:spcPct val="100000"/>
              </a:lnSpc>
            </a:pPr>
            <a:r>
              <a:rPr lang="sl-SI" sz="1900" b="1" dirty="0"/>
              <a:t>POMEMBNO: </a:t>
            </a:r>
            <a:r>
              <a:rPr lang="sl-SI" sz="1900" dirty="0"/>
              <a:t>Vsi stroški, ki jih delodajalec dobi povrnjene s strani države (npr. bolniška odsotnost nad 30 dni, nega otroka, karantena, izolacija ipd.) so neupravičeni in jih je potrebno odšteti od skupnega stroška delodajalca (to pomeni, da znesek na plačilni listi ni vedno tudi znesek, ki velja za izračun). </a:t>
            </a:r>
          </a:p>
          <a:p>
            <a:pPr>
              <a:lnSpc>
                <a:spcPct val="100000"/>
              </a:lnSpc>
            </a:pPr>
            <a:endParaRPr lang="sl-SI" sz="1900" dirty="0"/>
          </a:p>
          <a:p>
            <a:pPr>
              <a:lnSpc>
                <a:spcPct val="100000"/>
              </a:lnSpc>
            </a:pPr>
            <a:r>
              <a:rPr lang="sl-SI" sz="1900" dirty="0"/>
              <a:t>V primeru dileme se obrnite na vašo skrbnico pogodbe še pred oddajo poročila!</a:t>
            </a:r>
            <a:br>
              <a:rPr lang="sl-SI" sz="1900" dirty="0"/>
            </a:br>
            <a:endParaRPr lang="sl-SI" sz="1900" dirty="0"/>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19</a:t>
            </a:fld>
            <a:endParaRPr lang="sl-SI"/>
          </a:p>
        </p:txBody>
      </p:sp>
      <p:pic>
        <p:nvPicPr>
          <p:cNvPr id="8" name="Slika 7">
            <a:extLst>
              <a:ext uri="{FF2B5EF4-FFF2-40B4-BE49-F238E27FC236}">
                <a16:creationId xmlns:a16="http://schemas.microsoft.com/office/drawing/2014/main" id="{7BFB1A5A-14C4-4E0E-A1DA-17E2F7A07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2" y="45527"/>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486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b="1">
                <a:solidFill>
                  <a:srgbClr val="2A1A00"/>
                </a:solidFill>
              </a:rPr>
              <a:t>Izvajanje projektov</a:t>
            </a: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3" y="1128451"/>
            <a:ext cx="3510547" cy="4566609"/>
          </a:xfrm>
        </p:spPr>
        <p:txBody>
          <a:bodyPr anchor="ctr">
            <a:normAutofit/>
          </a:bodyPr>
          <a:lstStyle/>
          <a:p>
            <a:pPr marL="571500" indent="-571500">
              <a:lnSpc>
                <a:spcPct val="100000"/>
              </a:lnSpc>
              <a:buFont typeface="Arial" panose="020B0604020202020204" pitchFamily="34" charset="0"/>
              <a:buChar char="•"/>
            </a:pPr>
            <a:r>
              <a:rPr lang="sl-SI" sz="1700"/>
              <a:t>Ni neumnih vprašanj </a:t>
            </a:r>
            <a:r>
              <a:rPr lang="sl-SI" sz="1700">
                <a:sym typeface="Wingdings" panose="05000000000000000000" pitchFamily="2" charset="2"/>
              </a:rPr>
              <a:t> !</a:t>
            </a:r>
          </a:p>
          <a:p>
            <a:pPr marL="571500" indent="-571500">
              <a:lnSpc>
                <a:spcPct val="100000"/>
              </a:lnSpc>
              <a:buFont typeface="Arial" panose="020B0604020202020204" pitchFamily="34" charset="0"/>
              <a:buChar char="•"/>
            </a:pPr>
            <a:endParaRPr lang="sl-SI" sz="1700"/>
          </a:p>
          <a:p>
            <a:pPr marL="571500" indent="-571500">
              <a:lnSpc>
                <a:spcPct val="100000"/>
              </a:lnSpc>
              <a:buFont typeface="Arial" panose="020B0604020202020204" pitchFamily="34" charset="0"/>
              <a:buChar char="•"/>
            </a:pPr>
            <a:r>
              <a:rPr lang="sl-SI" sz="1700"/>
              <a:t>Odprto sodelovanje, odzivnost skrbnic pogodb in možnost prilagajanja vsebine in financ</a:t>
            </a:r>
          </a:p>
          <a:p>
            <a:pPr marL="571500" indent="-571500">
              <a:lnSpc>
                <a:spcPct val="100000"/>
              </a:lnSpc>
              <a:buFont typeface="Arial" panose="020B0604020202020204" pitchFamily="34" charset="0"/>
              <a:buChar char="•"/>
            </a:pPr>
            <a:endParaRPr lang="sl-SI" sz="1700"/>
          </a:p>
          <a:p>
            <a:pPr marL="571500" indent="-571500">
              <a:lnSpc>
                <a:spcPct val="100000"/>
              </a:lnSpc>
              <a:buFont typeface="Arial" panose="020B0604020202020204" pitchFamily="34" charset="0"/>
              <a:buChar char="•"/>
            </a:pPr>
            <a:r>
              <a:rPr lang="sl-SI" sz="1700"/>
              <a:t>Fokus na rezultatih, ne na aktivnostih. Ne zanima nas samo projekt kot tak, ampak tudi širše spremembe h katerim prispeva.</a:t>
            </a:r>
          </a:p>
          <a:p>
            <a:pPr marL="571500" indent="-571500">
              <a:lnSpc>
                <a:spcPct val="100000"/>
              </a:lnSpc>
              <a:buFont typeface="Arial" panose="020B0604020202020204" pitchFamily="34" charset="0"/>
              <a:buChar char="•"/>
            </a:pPr>
            <a:endParaRPr lang="sl-SI" sz="1700">
              <a:sym typeface="Wingdings" panose="05000000000000000000" pitchFamily="2" charset="2"/>
            </a:endParaRPr>
          </a:p>
          <a:p>
            <a:pPr marL="571500" indent="-571500">
              <a:lnSpc>
                <a:spcPct val="100000"/>
              </a:lnSpc>
              <a:buFont typeface="Arial" panose="020B0604020202020204" pitchFamily="34" charset="0"/>
              <a:buChar char="•"/>
            </a:pPr>
            <a:r>
              <a:rPr lang="sl-SI" sz="1700">
                <a:sym typeface="Wingdings" panose="05000000000000000000" pitchFamily="2" charset="2"/>
              </a:rPr>
              <a:t>O spremembah je potrebno skrbnico obvestiti PREDEN se zgodijo </a:t>
            </a:r>
          </a:p>
          <a:p>
            <a:pPr marL="571500" indent="-571500">
              <a:lnSpc>
                <a:spcPct val="100000"/>
              </a:lnSpc>
              <a:buFont typeface="Arial" panose="020B0604020202020204" pitchFamily="34" charset="0"/>
              <a:buChar char="•"/>
            </a:pPr>
            <a:endParaRPr lang="sl-SI" sz="1700"/>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2</a:t>
            </a:fld>
            <a:endParaRPr lang="sl-SI"/>
          </a:p>
        </p:txBody>
      </p:sp>
      <p:pic>
        <p:nvPicPr>
          <p:cNvPr id="11" name="Slika 10">
            <a:extLst>
              <a:ext uri="{FF2B5EF4-FFF2-40B4-BE49-F238E27FC236}">
                <a16:creationId xmlns:a16="http://schemas.microsoft.com/office/drawing/2014/main" id="{42A46D91-EC12-483C-9510-C19B479950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166844"/>
            <a:ext cx="2112460" cy="741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8874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2171700" y="382385"/>
            <a:ext cx="6400799" cy="1413758"/>
          </a:xfrm>
        </p:spPr>
        <p:txBody>
          <a:bodyPr anchor="b">
            <a:normAutofit/>
          </a:bodyPr>
          <a:lstStyle/>
          <a:p>
            <a:pPr algn="ctr"/>
            <a:r>
              <a:rPr lang="sl-SI" sz="3800" b="1"/>
              <a:t>Stroški osebja – regres</a:t>
            </a:r>
          </a:p>
        </p:txBody>
      </p:sp>
      <p:sp>
        <p:nvSpPr>
          <p:cNvPr id="12" name="Freeform: Shape 11">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706340"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4" name="Rectangle 13">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2171700" y="2178528"/>
            <a:ext cx="6400800" cy="3701065"/>
          </a:xfrm>
        </p:spPr>
        <p:txBody>
          <a:bodyPr>
            <a:normAutofit/>
          </a:bodyPr>
          <a:lstStyle/>
          <a:p>
            <a:pPr>
              <a:lnSpc>
                <a:spcPct val="100000"/>
              </a:lnSpc>
            </a:pPr>
            <a:r>
              <a:rPr lang="sl-SI" sz="1700" u="sng" dirty="0"/>
              <a:t>Upravičen, v sorazmernem deležu </a:t>
            </a:r>
          </a:p>
          <a:p>
            <a:pPr>
              <a:lnSpc>
                <a:spcPct val="100000"/>
              </a:lnSpc>
            </a:pPr>
            <a:endParaRPr lang="sl-SI" sz="1700" u="sng" dirty="0"/>
          </a:p>
          <a:p>
            <a:pPr>
              <a:lnSpc>
                <a:spcPct val="100000"/>
              </a:lnSpc>
            </a:pPr>
            <a:r>
              <a:rPr lang="sl-SI" sz="1700" dirty="0"/>
              <a:t>V primeru obračuna stroškov dela na podlagi odstotka, ga lahko uveljavljate takoj, ko je izplačan (npr. 20 %)</a:t>
            </a:r>
          </a:p>
          <a:p>
            <a:pPr>
              <a:lnSpc>
                <a:spcPct val="100000"/>
              </a:lnSpc>
            </a:pPr>
            <a:endParaRPr lang="sl-SI" sz="1700" dirty="0"/>
          </a:p>
          <a:p>
            <a:pPr>
              <a:lnSpc>
                <a:spcPct val="100000"/>
              </a:lnSpc>
            </a:pPr>
            <a:r>
              <a:rPr lang="sl-SI" sz="1700" dirty="0"/>
              <a:t>V primeru obračuna na podlagi opravljenih ur pa šele ob koncu leta oziroma zaključku projekta, ko je znan fond vseh opravljenih ur na projektu. </a:t>
            </a:r>
            <a:br>
              <a:rPr lang="sl-SI" sz="1700" dirty="0"/>
            </a:br>
            <a:endParaRPr lang="sl-SI" sz="1700" dirty="0"/>
          </a:p>
        </p:txBody>
      </p:sp>
      <p:sp>
        <p:nvSpPr>
          <p:cNvPr id="4" name="Označba mesta noge 3"/>
          <p:cNvSpPr>
            <a:spLocks noGrp="1"/>
          </p:cNvSpPr>
          <p:nvPr>
            <p:ph type="ftr" sz="quarter" idx="11"/>
          </p:nvPr>
        </p:nvSpPr>
        <p:spPr>
          <a:xfrm>
            <a:off x="3882120" y="6375679"/>
            <a:ext cx="3086100"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535635" y="6375679"/>
            <a:ext cx="1036865" cy="345796"/>
          </a:xfrm>
        </p:spPr>
        <p:txBody>
          <a:bodyPr>
            <a:normAutofit/>
          </a:bodyPr>
          <a:lstStyle/>
          <a:p>
            <a:pPr>
              <a:spcAft>
                <a:spcPts val="600"/>
              </a:spcAft>
            </a:pPr>
            <a:fld id="{F2EDC841-7BBA-44EC-9AFF-238434F2D85C}" type="slidenum">
              <a:rPr lang="sl-SI" smtClean="0"/>
              <a:pPr>
                <a:spcAft>
                  <a:spcPts val="600"/>
                </a:spcAft>
              </a:pPr>
              <a:t>20</a:t>
            </a:fld>
            <a:endParaRPr lang="sl-SI"/>
          </a:p>
        </p:txBody>
      </p:sp>
      <p:pic>
        <p:nvPicPr>
          <p:cNvPr id="9" name="Slika 8">
            <a:extLst>
              <a:ext uri="{FF2B5EF4-FFF2-40B4-BE49-F238E27FC236}">
                <a16:creationId xmlns:a16="http://schemas.microsoft.com/office/drawing/2014/main" id="{035665B7-30C1-4687-A2A0-F0B98B3D74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4" y="0"/>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420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71497" y="382385"/>
            <a:ext cx="8001003" cy="1113295"/>
          </a:xfrm>
        </p:spPr>
        <p:txBody>
          <a:bodyPr anchor="b">
            <a:normAutofit/>
          </a:bodyPr>
          <a:lstStyle/>
          <a:p>
            <a:pPr algn="ctr"/>
            <a:r>
              <a:rPr lang="sl-SI" sz="3600" b="1"/>
              <a:t>Stroški osebja – druge oblike dela</a:t>
            </a:r>
          </a:p>
        </p:txBody>
      </p:sp>
      <p:sp>
        <p:nvSpPr>
          <p:cNvPr id="3" name="Označba mesta vsebine 2"/>
          <p:cNvSpPr>
            <a:spLocks noGrp="1"/>
          </p:cNvSpPr>
          <p:nvPr>
            <p:ph idx="1"/>
          </p:nvPr>
        </p:nvSpPr>
        <p:spPr>
          <a:xfrm>
            <a:off x="571497" y="1785257"/>
            <a:ext cx="8176967" cy="3947999"/>
          </a:xfrm>
        </p:spPr>
        <p:txBody>
          <a:bodyPr>
            <a:normAutofit/>
          </a:bodyPr>
          <a:lstStyle/>
          <a:p>
            <a:pPr>
              <a:lnSpc>
                <a:spcPct val="100000"/>
              </a:lnSpc>
            </a:pPr>
            <a:endParaRPr lang="sl-SI" sz="1600" dirty="0"/>
          </a:p>
          <a:p>
            <a:pPr>
              <a:lnSpc>
                <a:spcPct val="100000"/>
              </a:lnSpc>
            </a:pPr>
            <a:r>
              <a:rPr lang="sl-SI" sz="1600" dirty="0"/>
              <a:t>Le v primeru, da gre za del ožje projektne ekipe. To niso zunanji izvajalci – vsebinska presoja!</a:t>
            </a:r>
          </a:p>
          <a:p>
            <a:pPr>
              <a:lnSpc>
                <a:spcPct val="100000"/>
              </a:lnSpc>
            </a:pPr>
            <a:endParaRPr lang="sl-SI" sz="1600" dirty="0"/>
          </a:p>
          <a:p>
            <a:pPr>
              <a:lnSpc>
                <a:spcPct val="100000"/>
              </a:lnSpc>
            </a:pPr>
            <a:r>
              <a:rPr lang="sl-SI" sz="1600" dirty="0"/>
              <a:t>Pazite na ustrezno pravno podlago – avtorski honorar se lahko izplačuje le za avtorska dela!</a:t>
            </a:r>
          </a:p>
          <a:p>
            <a:pPr>
              <a:lnSpc>
                <a:spcPct val="100000"/>
              </a:lnSpc>
            </a:pPr>
            <a:endParaRPr lang="sl-SI" sz="1600" dirty="0"/>
          </a:p>
          <a:p>
            <a:pPr>
              <a:lnSpc>
                <a:spcPct val="100000"/>
              </a:lnSpc>
            </a:pPr>
            <a:r>
              <a:rPr lang="sl-SI" sz="1600" dirty="0"/>
              <a:t>Možno uveljavljanje dela tudi prek računa samostojnega podjetnika ali samozaposlenega v kulturi. Možno tudi študentsko delo. </a:t>
            </a:r>
          </a:p>
          <a:p>
            <a:pPr>
              <a:lnSpc>
                <a:spcPct val="100000"/>
              </a:lnSpc>
            </a:pPr>
            <a:endParaRPr lang="sl-SI" sz="1600" dirty="0"/>
          </a:p>
          <a:p>
            <a:pPr>
              <a:lnSpc>
                <a:spcPct val="100000"/>
              </a:lnSpc>
            </a:pPr>
            <a:r>
              <a:rPr lang="sl-SI" sz="1600" dirty="0"/>
              <a:t>Če so izplačila vezana na urno postavko, je </a:t>
            </a:r>
            <a:r>
              <a:rPr lang="sl-SI" sz="1600" dirty="0" err="1"/>
              <a:t>časovnica</a:t>
            </a:r>
            <a:r>
              <a:rPr lang="sl-SI" sz="1600" dirty="0"/>
              <a:t> obvezna. </a:t>
            </a:r>
          </a:p>
          <a:p>
            <a:pPr lvl="1" indent="0">
              <a:lnSpc>
                <a:spcPct val="100000"/>
              </a:lnSpc>
              <a:buNone/>
            </a:pPr>
            <a:br>
              <a:rPr lang="sl-SI" sz="1600" dirty="0"/>
            </a:br>
            <a:endParaRPr lang="sl-SI" sz="1600" dirty="0"/>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21</a:t>
            </a:fld>
            <a:endParaRPr lang="sl-SI"/>
          </a:p>
        </p:txBody>
      </p:sp>
      <p:pic>
        <p:nvPicPr>
          <p:cNvPr id="8" name="Slika 7">
            <a:extLst>
              <a:ext uri="{FF2B5EF4-FFF2-40B4-BE49-F238E27FC236}">
                <a16:creationId xmlns:a16="http://schemas.microsoft.com/office/drawing/2014/main" id="{D974FC01-9EB0-47D7-972F-3FE1F64097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2" y="45527"/>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158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b="1">
                <a:solidFill>
                  <a:srgbClr val="2A1A00"/>
                </a:solidFill>
              </a:rPr>
              <a:t>Potni stroški </a:t>
            </a: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3" y="1128451"/>
            <a:ext cx="3510547" cy="4566609"/>
          </a:xfrm>
        </p:spPr>
        <p:txBody>
          <a:bodyPr anchor="ctr">
            <a:normAutofit/>
          </a:bodyPr>
          <a:lstStyle/>
          <a:p>
            <a:pPr>
              <a:lnSpc>
                <a:spcPct val="100000"/>
              </a:lnSpc>
            </a:pPr>
            <a:r>
              <a:rPr lang="sl-SI" sz="1500" u="sng"/>
              <a:t>Le za zaposlene (in prostovoljce)</a:t>
            </a:r>
          </a:p>
          <a:p>
            <a:pPr>
              <a:lnSpc>
                <a:spcPct val="100000"/>
              </a:lnSpc>
            </a:pPr>
            <a:endParaRPr lang="sl-SI" sz="1500"/>
          </a:p>
          <a:p>
            <a:pPr marL="342900" indent="-342900">
              <a:lnSpc>
                <a:spcPct val="100000"/>
              </a:lnSpc>
              <a:buFont typeface="Arial" panose="020B0604020202020204" pitchFamily="34" charset="0"/>
              <a:buChar char="•"/>
            </a:pPr>
            <a:r>
              <a:rPr lang="sl-SI" sz="1500"/>
              <a:t>Potni nalog z obračunom in pripadajočimi dokazili (vozovnice, računi za parkirnino …) ali račun (npr. letalska karta)</a:t>
            </a:r>
          </a:p>
          <a:p>
            <a:pPr marL="342900" indent="-342900">
              <a:lnSpc>
                <a:spcPct val="100000"/>
              </a:lnSpc>
              <a:buFont typeface="Arial" panose="020B0604020202020204" pitchFamily="34" charset="0"/>
              <a:buChar char="•"/>
            </a:pPr>
            <a:r>
              <a:rPr lang="sl-SI" sz="1500"/>
              <a:t>Dokazilo o plačilu</a:t>
            </a:r>
          </a:p>
          <a:p>
            <a:pPr marL="342900" indent="-342900">
              <a:lnSpc>
                <a:spcPct val="100000"/>
              </a:lnSpc>
              <a:buFont typeface="Arial" panose="020B0604020202020204" pitchFamily="34" charset="0"/>
              <a:buChar char="•"/>
            </a:pPr>
            <a:endParaRPr lang="sl-SI" sz="1500"/>
          </a:p>
          <a:p>
            <a:pPr>
              <a:lnSpc>
                <a:spcPct val="100000"/>
              </a:lnSpc>
            </a:pPr>
            <a:r>
              <a:rPr lang="sl-SI" sz="1500"/>
              <a:t>Pazite na to, da je iz dokazil razvidno, da je bila pot opravljena za potrebe projekta (npr. pri opisu namena službene poti)</a:t>
            </a:r>
          </a:p>
          <a:p>
            <a:pPr>
              <a:lnSpc>
                <a:spcPct val="100000"/>
              </a:lnSpc>
            </a:pPr>
            <a:endParaRPr lang="sl-SI" sz="1500"/>
          </a:p>
          <a:p>
            <a:pPr lvl="1" indent="0">
              <a:lnSpc>
                <a:spcPct val="100000"/>
              </a:lnSpc>
              <a:buNone/>
            </a:pPr>
            <a:br>
              <a:rPr lang="sl-SI" sz="1500"/>
            </a:br>
            <a:endParaRPr lang="sl-SI" sz="1500"/>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22</a:t>
            </a:fld>
            <a:endParaRPr lang="sl-SI"/>
          </a:p>
        </p:txBody>
      </p:sp>
      <p:pic>
        <p:nvPicPr>
          <p:cNvPr id="9" name="Slika 8">
            <a:extLst>
              <a:ext uri="{FF2B5EF4-FFF2-40B4-BE49-F238E27FC236}">
                <a16:creationId xmlns:a16="http://schemas.microsoft.com/office/drawing/2014/main" id="{635F2B44-7679-45AC-9FE0-0DEEC5F631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3" y="110975"/>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445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b="1" dirty="0">
                <a:solidFill>
                  <a:srgbClr val="2A1A00"/>
                </a:solidFill>
              </a:rPr>
              <a:t>Zunanji stroški</a:t>
            </a: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3" y="1128451"/>
            <a:ext cx="3510547" cy="4566609"/>
          </a:xfrm>
        </p:spPr>
        <p:txBody>
          <a:bodyPr anchor="ctr">
            <a:normAutofit/>
          </a:bodyPr>
          <a:lstStyle/>
          <a:p>
            <a:pPr>
              <a:lnSpc>
                <a:spcPct val="100000"/>
              </a:lnSpc>
            </a:pPr>
            <a:r>
              <a:rPr lang="sl-SI" sz="1300" u="sng" dirty="0"/>
              <a:t>Pazite na upoštevanje Zakona o javnem naročanju!</a:t>
            </a:r>
          </a:p>
          <a:p>
            <a:pPr marL="342900" indent="-342900">
              <a:lnSpc>
                <a:spcPct val="100000"/>
              </a:lnSpc>
              <a:buFont typeface="Arial" panose="020B0604020202020204" pitchFamily="34" charset="0"/>
              <a:buChar char="•"/>
            </a:pPr>
            <a:r>
              <a:rPr lang="sl-SI" sz="1300" dirty="0"/>
              <a:t>3 ponudbe (5.000 EUR ali več)</a:t>
            </a:r>
          </a:p>
          <a:p>
            <a:pPr marL="342900" indent="-342900">
              <a:lnSpc>
                <a:spcPct val="100000"/>
              </a:lnSpc>
              <a:buFont typeface="Arial" panose="020B0604020202020204" pitchFamily="34" charset="0"/>
              <a:buChar char="•"/>
            </a:pPr>
            <a:r>
              <a:rPr lang="sl-SI" sz="1300" dirty="0"/>
              <a:t>Javno naročilo (20.000 EUR ali več)</a:t>
            </a:r>
          </a:p>
          <a:p>
            <a:pPr>
              <a:lnSpc>
                <a:spcPct val="100000"/>
              </a:lnSpc>
            </a:pPr>
            <a:endParaRPr lang="sl-SI" sz="1300" dirty="0"/>
          </a:p>
          <a:p>
            <a:pPr lvl="1" indent="0">
              <a:lnSpc>
                <a:spcPct val="100000"/>
              </a:lnSpc>
              <a:buNone/>
            </a:pPr>
            <a:br>
              <a:rPr lang="sl-SI" sz="1300" dirty="0"/>
            </a:br>
            <a:endParaRPr lang="sl-SI" sz="1300" dirty="0"/>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23</a:t>
            </a:fld>
            <a:endParaRPr lang="sl-SI"/>
          </a:p>
        </p:txBody>
      </p:sp>
      <p:pic>
        <p:nvPicPr>
          <p:cNvPr id="9" name="Slika 8">
            <a:extLst>
              <a:ext uri="{FF2B5EF4-FFF2-40B4-BE49-F238E27FC236}">
                <a16:creationId xmlns:a16="http://schemas.microsoft.com/office/drawing/2014/main" id="{D6DEAFAD-C221-4B33-9F81-CB9044D96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3" y="136525"/>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1593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2215865" y="1124744"/>
            <a:ext cx="6400799" cy="1413758"/>
          </a:xfrm>
        </p:spPr>
        <p:txBody>
          <a:bodyPr anchor="b">
            <a:normAutofit/>
          </a:bodyPr>
          <a:lstStyle/>
          <a:p>
            <a:pPr algn="ctr"/>
            <a:r>
              <a:rPr lang="sl-SI" sz="3800" b="1" dirty="0"/>
              <a:t>Stroški opreme ali obnove nepremičnin</a:t>
            </a:r>
          </a:p>
        </p:txBody>
      </p:sp>
      <p:sp>
        <p:nvSpPr>
          <p:cNvPr id="12" name="Freeform: Shape 11">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706340"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4" name="Rectangle 13">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2171700" y="3020410"/>
            <a:ext cx="6400800" cy="3701065"/>
          </a:xfrm>
        </p:spPr>
        <p:txBody>
          <a:bodyPr>
            <a:normAutofit/>
          </a:bodyPr>
          <a:lstStyle/>
          <a:p>
            <a:pPr marL="0" indent="0">
              <a:lnSpc>
                <a:spcPct val="100000"/>
              </a:lnSpc>
              <a:buNone/>
            </a:pPr>
            <a:r>
              <a:rPr lang="sl-SI" b="1" dirty="0"/>
              <a:t>Zagotoviti morate zavarovanje za opremo ter izjavo, da bo oprema ostala v lasti upravičenca še 5 let po zaključku projekta, razen, če je bilo v pogodbi o sofinanciranju drugače določeno!</a:t>
            </a:r>
          </a:p>
          <a:p>
            <a:pPr marL="342900" indent="-342900">
              <a:lnSpc>
                <a:spcPct val="100000"/>
              </a:lnSpc>
              <a:buFont typeface="Arial" panose="020B0604020202020204" pitchFamily="34" charset="0"/>
              <a:buChar char="•"/>
            </a:pPr>
            <a:endParaRPr lang="sl-SI" sz="1300" dirty="0"/>
          </a:p>
          <a:p>
            <a:pPr>
              <a:lnSpc>
                <a:spcPct val="100000"/>
              </a:lnSpc>
            </a:pPr>
            <a:endParaRPr lang="sl-SI" sz="1300" dirty="0"/>
          </a:p>
          <a:p>
            <a:pPr lvl="1" indent="0">
              <a:lnSpc>
                <a:spcPct val="100000"/>
              </a:lnSpc>
              <a:buNone/>
            </a:pPr>
            <a:br>
              <a:rPr lang="sl-SI" sz="1300" dirty="0"/>
            </a:br>
            <a:endParaRPr lang="sl-SI" sz="1300" dirty="0"/>
          </a:p>
        </p:txBody>
      </p:sp>
      <p:sp>
        <p:nvSpPr>
          <p:cNvPr id="4" name="Označba mesta noge 3"/>
          <p:cNvSpPr>
            <a:spLocks noGrp="1"/>
          </p:cNvSpPr>
          <p:nvPr>
            <p:ph type="ftr" sz="quarter" idx="11"/>
          </p:nvPr>
        </p:nvSpPr>
        <p:spPr>
          <a:xfrm>
            <a:off x="3882120" y="6375679"/>
            <a:ext cx="3086100"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535635" y="6375679"/>
            <a:ext cx="1036865" cy="345796"/>
          </a:xfrm>
        </p:spPr>
        <p:txBody>
          <a:bodyPr>
            <a:normAutofit/>
          </a:bodyPr>
          <a:lstStyle/>
          <a:p>
            <a:pPr>
              <a:spcAft>
                <a:spcPts val="600"/>
              </a:spcAft>
            </a:pPr>
            <a:fld id="{F2EDC841-7BBA-44EC-9AFF-238434F2D85C}" type="slidenum">
              <a:rPr lang="sl-SI" smtClean="0"/>
              <a:pPr>
                <a:spcAft>
                  <a:spcPts val="600"/>
                </a:spcAft>
              </a:pPr>
              <a:t>24</a:t>
            </a:fld>
            <a:endParaRPr lang="sl-SI"/>
          </a:p>
        </p:txBody>
      </p:sp>
      <p:pic>
        <p:nvPicPr>
          <p:cNvPr id="9" name="Slika 8">
            <a:extLst>
              <a:ext uri="{FF2B5EF4-FFF2-40B4-BE49-F238E27FC236}">
                <a16:creationId xmlns:a16="http://schemas.microsoft.com/office/drawing/2014/main" id="{EA584232-5385-45A7-816E-AB3B0CFAAA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4" y="49222"/>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7156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71496" y="851265"/>
            <a:ext cx="8001003" cy="1113295"/>
          </a:xfrm>
        </p:spPr>
        <p:txBody>
          <a:bodyPr anchor="b">
            <a:normAutofit/>
          </a:bodyPr>
          <a:lstStyle/>
          <a:p>
            <a:pPr algn="ctr"/>
            <a:r>
              <a:rPr lang="sl-SI" b="1" dirty="0"/>
              <a:t>Posredni stroški</a:t>
            </a:r>
          </a:p>
        </p:txBody>
      </p:sp>
      <p:sp>
        <p:nvSpPr>
          <p:cNvPr id="3" name="Označba mesta vsebine 2"/>
          <p:cNvSpPr>
            <a:spLocks noGrp="1"/>
          </p:cNvSpPr>
          <p:nvPr>
            <p:ph idx="1"/>
          </p:nvPr>
        </p:nvSpPr>
        <p:spPr>
          <a:xfrm>
            <a:off x="571496" y="2566196"/>
            <a:ext cx="8001003" cy="3440539"/>
          </a:xfrm>
        </p:spPr>
        <p:txBody>
          <a:bodyPr>
            <a:normAutofit/>
          </a:bodyPr>
          <a:lstStyle/>
          <a:p>
            <a:pPr>
              <a:lnSpc>
                <a:spcPct val="100000"/>
              </a:lnSpc>
            </a:pPr>
            <a:r>
              <a:rPr lang="sl-SI" sz="1600" dirty="0"/>
              <a:t>Za posredne stroške se upravičencem prizna pavšal v višini </a:t>
            </a:r>
            <a:r>
              <a:rPr lang="sl-SI" sz="1600" b="1" dirty="0"/>
              <a:t>do</a:t>
            </a:r>
            <a:r>
              <a:rPr lang="sl-SI" sz="1600" dirty="0"/>
              <a:t> </a:t>
            </a:r>
            <a:r>
              <a:rPr lang="sl-SI" sz="1600" b="1" dirty="0"/>
              <a:t>15 %</a:t>
            </a:r>
            <a:r>
              <a:rPr lang="sl-SI" sz="1600" dirty="0"/>
              <a:t> </a:t>
            </a:r>
            <a:r>
              <a:rPr lang="sl-SI" sz="1600" b="1" dirty="0"/>
              <a:t>upravičenih neposrednih stroškov osebja projekta</a:t>
            </a:r>
            <a:r>
              <a:rPr lang="sl-SI" sz="1600" dirty="0"/>
              <a:t>. Upošteval se bo %, ki je določen v finančnem načrtu in je priloga k pogodbi o sofinanciranju. </a:t>
            </a:r>
          </a:p>
          <a:p>
            <a:pPr>
              <a:lnSpc>
                <a:spcPct val="100000"/>
              </a:lnSpc>
            </a:pPr>
            <a:endParaRPr lang="sl-SI" sz="1600" dirty="0"/>
          </a:p>
          <a:p>
            <a:pPr>
              <a:lnSpc>
                <a:spcPct val="100000"/>
              </a:lnSpc>
            </a:pPr>
            <a:r>
              <a:rPr lang="sl-SI" sz="1600" dirty="0"/>
              <a:t>Posrednih stroškov ni treba evidentirati na ločenem stroškovnem mestu projekta, prav tako za te stroške ne bo treba prilagati dokazil. Odstotek posrednih stroškov velja za partnerstvo v celoti, a se lahko med partnerji razlikuje. </a:t>
            </a:r>
          </a:p>
          <a:p>
            <a:pPr marL="342900" indent="-342900">
              <a:lnSpc>
                <a:spcPct val="100000"/>
              </a:lnSpc>
              <a:buFont typeface="Arial" panose="020B0604020202020204" pitchFamily="34" charset="0"/>
              <a:buChar char="•"/>
            </a:pPr>
            <a:endParaRPr lang="sl-SI" sz="1600" dirty="0"/>
          </a:p>
          <a:p>
            <a:pPr>
              <a:lnSpc>
                <a:spcPct val="100000"/>
              </a:lnSpc>
            </a:pPr>
            <a:r>
              <a:rPr lang="sl-SI" sz="1600" b="1" dirty="0"/>
              <a:t>Ključ za izračun posrednih stroškov </a:t>
            </a:r>
            <a:r>
              <a:rPr lang="sl-SI" sz="1600" dirty="0"/>
              <a:t>se bo preverjal ob obisku na terenu. </a:t>
            </a:r>
          </a:p>
          <a:p>
            <a:pPr lvl="1" indent="0">
              <a:lnSpc>
                <a:spcPct val="100000"/>
              </a:lnSpc>
              <a:buNone/>
            </a:pPr>
            <a:br>
              <a:rPr lang="sl-SI" sz="1600" dirty="0"/>
            </a:br>
            <a:endParaRPr lang="sl-SI" sz="1600" dirty="0"/>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25</a:t>
            </a:fld>
            <a:endParaRPr lang="sl-SI"/>
          </a:p>
        </p:txBody>
      </p:sp>
      <p:pic>
        <p:nvPicPr>
          <p:cNvPr id="8" name="Slika 7">
            <a:extLst>
              <a:ext uri="{FF2B5EF4-FFF2-40B4-BE49-F238E27FC236}">
                <a16:creationId xmlns:a16="http://schemas.microsoft.com/office/drawing/2014/main" id="{0425F93B-47C7-4870-8EED-DC177B88CB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2812" y="-16172"/>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986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2171700" y="1200121"/>
            <a:ext cx="6400800" cy="841882"/>
          </a:xfrm>
        </p:spPr>
        <p:txBody>
          <a:bodyPr anchor="b">
            <a:normAutofit/>
          </a:bodyPr>
          <a:lstStyle/>
          <a:p>
            <a:pPr algn="ctr"/>
            <a:r>
              <a:rPr lang="sl-SI" sz="3800" b="1" dirty="0"/>
              <a:t>Drugo</a:t>
            </a:r>
          </a:p>
        </p:txBody>
      </p:sp>
      <p:sp>
        <p:nvSpPr>
          <p:cNvPr id="16" name="Freeform: Shape 11">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706340"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4" name="Rectangle 13">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2171700" y="2178528"/>
            <a:ext cx="6400800" cy="3701065"/>
          </a:xfrm>
        </p:spPr>
        <p:txBody>
          <a:bodyPr>
            <a:normAutofit/>
          </a:bodyPr>
          <a:lstStyle/>
          <a:p>
            <a:pPr marL="1085850" lvl="1" indent="-342900">
              <a:lnSpc>
                <a:spcPct val="100000"/>
              </a:lnSpc>
            </a:pPr>
            <a:r>
              <a:rPr lang="sl-SI" sz="1700" dirty="0"/>
              <a:t>Sofinanciranja praviloma ni. </a:t>
            </a:r>
          </a:p>
          <a:p>
            <a:pPr marL="1085850" lvl="1" indent="-342900">
              <a:lnSpc>
                <a:spcPct val="100000"/>
              </a:lnSpc>
            </a:pPr>
            <a:endParaRPr lang="sl-SI" sz="1700" dirty="0"/>
          </a:p>
          <a:p>
            <a:pPr marL="1085850" lvl="1" indent="-342900">
              <a:lnSpc>
                <a:spcPct val="100000"/>
              </a:lnSpc>
            </a:pPr>
            <a:r>
              <a:rPr lang="sl-SI" sz="1700" dirty="0"/>
              <a:t>Razmerja med kategorijami stroškov niso določena, razen za posredne stroške (do 15 % stroškov osebja) </a:t>
            </a:r>
          </a:p>
          <a:p>
            <a:pPr marL="1085850" lvl="1" indent="-342900">
              <a:lnSpc>
                <a:spcPct val="100000"/>
              </a:lnSpc>
            </a:pPr>
            <a:endParaRPr lang="sl-SI" sz="1700" dirty="0"/>
          </a:p>
          <a:p>
            <a:pPr marL="1085850" lvl="1" indent="-342900">
              <a:lnSpc>
                <a:spcPct val="100000"/>
              </a:lnSpc>
            </a:pPr>
            <a:r>
              <a:rPr lang="sl-SI" sz="1700" dirty="0"/>
              <a:t>Spremembe do 5 % vrednosti donacije ne potrebujejo soglasja ali spremembe pogodbe!</a:t>
            </a:r>
          </a:p>
          <a:p>
            <a:pPr marL="1085850" lvl="1" indent="-342900">
              <a:lnSpc>
                <a:spcPct val="100000"/>
              </a:lnSpc>
            </a:pPr>
            <a:endParaRPr lang="sl-SI" sz="1700" dirty="0"/>
          </a:p>
          <a:p>
            <a:pPr marL="1085850" lvl="1" indent="-342900">
              <a:lnSpc>
                <a:spcPct val="100000"/>
              </a:lnSpc>
            </a:pPr>
            <a:r>
              <a:rPr lang="sl-SI" sz="1700" dirty="0"/>
              <a:t>Sprememba finančnega načrta obvezna, če se dodajajo novi stroški!</a:t>
            </a:r>
            <a:br>
              <a:rPr lang="sl-SI" sz="1700" dirty="0"/>
            </a:br>
            <a:endParaRPr lang="sl-SI" sz="1700" dirty="0"/>
          </a:p>
        </p:txBody>
      </p:sp>
      <p:sp>
        <p:nvSpPr>
          <p:cNvPr id="4" name="Označba mesta noge 3"/>
          <p:cNvSpPr>
            <a:spLocks noGrp="1"/>
          </p:cNvSpPr>
          <p:nvPr>
            <p:ph type="ftr" sz="quarter" idx="11"/>
          </p:nvPr>
        </p:nvSpPr>
        <p:spPr>
          <a:xfrm>
            <a:off x="3882120" y="6375679"/>
            <a:ext cx="3086100"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535635" y="6375679"/>
            <a:ext cx="1036865" cy="345796"/>
          </a:xfrm>
        </p:spPr>
        <p:txBody>
          <a:bodyPr>
            <a:normAutofit/>
          </a:bodyPr>
          <a:lstStyle/>
          <a:p>
            <a:pPr>
              <a:spcAft>
                <a:spcPts val="600"/>
              </a:spcAft>
            </a:pPr>
            <a:fld id="{F2EDC841-7BBA-44EC-9AFF-238434F2D85C}" type="slidenum">
              <a:rPr lang="sl-SI" smtClean="0"/>
              <a:pPr>
                <a:spcAft>
                  <a:spcPts val="600"/>
                </a:spcAft>
              </a:pPr>
              <a:t>26</a:t>
            </a:fld>
            <a:endParaRPr lang="sl-SI"/>
          </a:p>
        </p:txBody>
      </p:sp>
      <p:pic>
        <p:nvPicPr>
          <p:cNvPr id="11" name="Slika 10">
            <a:extLst>
              <a:ext uri="{FF2B5EF4-FFF2-40B4-BE49-F238E27FC236}">
                <a16:creationId xmlns:a16="http://schemas.microsoft.com/office/drawing/2014/main" id="{65E8AFC4-E4E5-48D5-819C-04326171D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2120" y="53020"/>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7189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938758" y="949642"/>
            <a:ext cx="3661817" cy="1492132"/>
          </a:xfrm>
        </p:spPr>
        <p:txBody>
          <a:bodyPr>
            <a:normAutofit/>
          </a:bodyPr>
          <a:lstStyle/>
          <a:p>
            <a:r>
              <a:rPr lang="sl-SI" sz="3200"/>
              <a:t>Vprašanja, dileme glede FINANČNEGA poročanja </a:t>
            </a:r>
          </a:p>
        </p:txBody>
      </p:sp>
      <p:sp>
        <p:nvSpPr>
          <p:cNvPr id="16" name="Rectangle 15">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938758" y="2667000"/>
            <a:ext cx="3723049" cy="3212592"/>
          </a:xfrm>
        </p:spPr>
        <p:txBody>
          <a:bodyPr>
            <a:normAutofit/>
          </a:bodyPr>
          <a:lstStyle/>
          <a:p>
            <a:endParaRPr lang="sl-SI">
              <a:solidFill>
                <a:schemeClr val="tx1">
                  <a:lumMod val="85000"/>
                  <a:lumOff val="15000"/>
                </a:schemeClr>
              </a:solidFill>
            </a:endParaRPr>
          </a:p>
          <a:p>
            <a:endParaRPr lang="sl-SI">
              <a:solidFill>
                <a:schemeClr val="tx1">
                  <a:lumMod val="85000"/>
                  <a:lumOff val="15000"/>
                </a:schemeClr>
              </a:solidFill>
            </a:endParaRPr>
          </a:p>
        </p:txBody>
      </p:sp>
      <p:sp>
        <p:nvSpPr>
          <p:cNvPr id="18"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92605" y="61344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9" name="Slika 8">
            <a:extLst>
              <a:ext uri="{FF2B5EF4-FFF2-40B4-BE49-F238E27FC236}">
                <a16:creationId xmlns:a16="http://schemas.microsoft.com/office/drawing/2014/main" id="{3C9DDABD-29A0-49B7-989C-1FA4B905BCC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49445" y="2806096"/>
            <a:ext cx="2413000" cy="8439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značba mesta noge 3"/>
          <p:cNvSpPr>
            <a:spLocks noGrp="1"/>
          </p:cNvSpPr>
          <p:nvPr>
            <p:ph type="ftr" sz="quarter" idx="11"/>
          </p:nvPr>
        </p:nvSpPr>
        <p:spPr>
          <a:xfrm>
            <a:off x="3028950" y="6375679"/>
            <a:ext cx="3086100" cy="345796"/>
          </a:xfrm>
        </p:spPr>
        <p:txBody>
          <a:bodyPr>
            <a:normAutofit/>
          </a:bodyPr>
          <a:lstStyle/>
          <a:p>
            <a:endParaRPr lang="sl-SI"/>
          </a:p>
        </p:txBody>
      </p:sp>
      <p:sp>
        <p:nvSpPr>
          <p:cNvPr id="5" name="Označba mesta številke diapozitiva 4"/>
          <p:cNvSpPr>
            <a:spLocks noGrp="1"/>
          </p:cNvSpPr>
          <p:nvPr>
            <p:ph type="sldNum" sz="quarter" idx="12"/>
          </p:nvPr>
        </p:nvSpPr>
        <p:spPr>
          <a:xfrm>
            <a:off x="6457950" y="6375679"/>
            <a:ext cx="2114550" cy="345796"/>
          </a:xfrm>
        </p:spPr>
        <p:txBody>
          <a:bodyPr>
            <a:normAutofit/>
          </a:bodyPr>
          <a:lstStyle/>
          <a:p>
            <a:pPr>
              <a:spcAft>
                <a:spcPts val="600"/>
              </a:spcAft>
            </a:pPr>
            <a:fld id="{F2EDC841-7BBA-44EC-9AFF-238434F2D85C}" type="slidenum">
              <a:rPr lang="sl-SI" smtClean="0"/>
              <a:pPr>
                <a:spcAft>
                  <a:spcPts val="600"/>
                </a:spcAft>
              </a:pPr>
              <a:t>27</a:t>
            </a:fld>
            <a:endParaRPr lang="sl-SI"/>
          </a:p>
        </p:txBody>
      </p:sp>
    </p:spTree>
    <p:extLst>
      <p:ext uri="{BB962C8B-B14F-4D97-AF65-F5344CB8AC3E}">
        <p14:creationId xmlns:p14="http://schemas.microsoft.com/office/powerpoint/2010/main" val="37263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67762" y="630936"/>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Rectangle 11">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AB4FFECA-0832-4FE3-B587-054A0F2D8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C3A18E91-0F17-41C6-B9BD-7F15434E2C83}"/>
              </a:ext>
            </a:extLst>
          </p:cNvPr>
          <p:cNvSpPr>
            <a:spLocks noGrp="1"/>
          </p:cNvSpPr>
          <p:nvPr>
            <p:ph type="title"/>
          </p:nvPr>
        </p:nvSpPr>
        <p:spPr>
          <a:xfrm>
            <a:off x="1185192" y="864911"/>
            <a:ext cx="6773613" cy="3467282"/>
          </a:xfrm>
        </p:spPr>
        <p:txBody>
          <a:bodyPr vert="horz" lIns="91440" tIns="45720" rIns="91440" bIns="45720" rtlCol="0" anchor="b">
            <a:normAutofit/>
          </a:bodyPr>
          <a:lstStyle/>
          <a:p>
            <a:pPr algn="ctr" defTabSz="914400"/>
            <a:r>
              <a:rPr lang="en-US" sz="7000" spc="800" dirty="0" err="1"/>
              <a:t>HVALA</a:t>
            </a:r>
            <a:r>
              <a:rPr lang="en-US" sz="7000" spc="800" dirty="0"/>
              <a:t> ZA </a:t>
            </a:r>
            <a:r>
              <a:rPr lang="en-US" sz="7000" spc="800" dirty="0" err="1"/>
              <a:t>VAŠO</a:t>
            </a:r>
            <a:r>
              <a:rPr lang="en-US" sz="7000" spc="800" dirty="0"/>
              <a:t> </a:t>
            </a:r>
            <a:r>
              <a:rPr lang="en-US" sz="7000" spc="800" dirty="0" err="1"/>
              <a:t>POZORNOST</a:t>
            </a:r>
            <a:endParaRPr lang="en-US" sz="7000" spc="800" dirty="0"/>
          </a:p>
        </p:txBody>
      </p:sp>
      <p:sp>
        <p:nvSpPr>
          <p:cNvPr id="16" name="Freeform: Shape 15">
            <a:extLst>
              <a:ext uri="{FF2B5EF4-FFF2-40B4-BE49-F238E27FC236}">
                <a16:creationId xmlns:a16="http://schemas.microsoft.com/office/drawing/2014/main" id="{C65858E6-5C0F-4AAE-A1AC-29BA07FF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7"/>
            <a:ext cx="9144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značba mesta vsebine 2">
            <a:extLst>
              <a:ext uri="{FF2B5EF4-FFF2-40B4-BE49-F238E27FC236}">
                <a16:creationId xmlns:a16="http://schemas.microsoft.com/office/drawing/2014/main" id="{A28AB350-E4D8-4950-9FBE-83B533D2B82D}"/>
              </a:ext>
            </a:extLst>
          </p:cNvPr>
          <p:cNvSpPr>
            <a:spLocks noGrp="1"/>
          </p:cNvSpPr>
          <p:nvPr>
            <p:ph idx="1"/>
          </p:nvPr>
        </p:nvSpPr>
        <p:spPr>
          <a:xfrm>
            <a:off x="1554985" y="5493376"/>
            <a:ext cx="6034030" cy="742279"/>
          </a:xfrm>
        </p:spPr>
        <p:txBody>
          <a:bodyPr vert="horz" lIns="91440" tIns="45720" rIns="91440" bIns="45720" rtlCol="0" anchor="ctr">
            <a:normAutofit/>
          </a:bodyPr>
          <a:lstStyle/>
          <a:p>
            <a:pPr marL="0" indent="0" algn="ctr" defTabSz="914400">
              <a:lnSpc>
                <a:spcPct val="100000"/>
              </a:lnSpc>
              <a:buNone/>
            </a:pPr>
            <a:r>
              <a:rPr lang="en-US" sz="1600" b="1" cap="all" spc="400">
                <a:solidFill>
                  <a:srgbClr val="2A1A00"/>
                </a:solidFill>
              </a:rPr>
              <a:t>Ekipa programa ACF v Sloveniji </a:t>
            </a:r>
          </a:p>
        </p:txBody>
      </p:sp>
      <p:sp>
        <p:nvSpPr>
          <p:cNvPr id="4" name="Označba mesta noge 3">
            <a:extLst>
              <a:ext uri="{FF2B5EF4-FFF2-40B4-BE49-F238E27FC236}">
                <a16:creationId xmlns:a16="http://schemas.microsoft.com/office/drawing/2014/main" id="{8A6B39F8-7DBA-4737-8B0E-E3C6D8B83B3D}"/>
              </a:ext>
            </a:extLst>
          </p:cNvPr>
          <p:cNvSpPr>
            <a:spLocks noGrp="1"/>
          </p:cNvSpPr>
          <p:nvPr>
            <p:ph type="ftr" sz="quarter" idx="11"/>
          </p:nvPr>
        </p:nvSpPr>
        <p:spPr>
          <a:xfrm>
            <a:off x="3028950" y="6375679"/>
            <a:ext cx="3086100" cy="345796"/>
          </a:xfrm>
        </p:spPr>
        <p:txBody>
          <a:bodyPr vert="horz" lIns="91440" tIns="45720" rIns="91440" bIns="45720" rtlCol="0" anchor="ctr">
            <a:normAutofit/>
          </a:bodyPr>
          <a:lstStyle/>
          <a:p>
            <a:endParaRPr lang="en-US" sz="1200">
              <a:solidFill>
                <a:schemeClr val="accent1">
                  <a:lumMod val="50000"/>
                </a:schemeClr>
              </a:solidFill>
            </a:endParaRPr>
          </a:p>
        </p:txBody>
      </p:sp>
      <p:sp>
        <p:nvSpPr>
          <p:cNvPr id="5" name="Označba mesta številke diapozitiva 4">
            <a:extLst>
              <a:ext uri="{FF2B5EF4-FFF2-40B4-BE49-F238E27FC236}">
                <a16:creationId xmlns:a16="http://schemas.microsoft.com/office/drawing/2014/main" id="{D220805E-2425-4469-A099-8F878EF48E0A}"/>
              </a:ext>
            </a:extLst>
          </p:cNvPr>
          <p:cNvSpPr>
            <a:spLocks noGrp="1"/>
          </p:cNvSpPr>
          <p:nvPr>
            <p:ph type="sldNum" sz="quarter" idx="12"/>
          </p:nvPr>
        </p:nvSpPr>
        <p:spPr>
          <a:xfrm>
            <a:off x="6694114" y="6375679"/>
            <a:ext cx="1747292" cy="345796"/>
          </a:xfrm>
        </p:spPr>
        <p:txBody>
          <a:bodyPr vert="horz" lIns="91440" tIns="45720" rIns="91440" bIns="45720" rtlCol="0" anchor="ctr">
            <a:normAutofit/>
          </a:bodyPr>
          <a:lstStyle/>
          <a:p>
            <a:pPr>
              <a:spcAft>
                <a:spcPts val="600"/>
              </a:spcAft>
            </a:pPr>
            <a:fld id="{F2EDC841-7BBA-44EC-9AFF-238434F2D85C}" type="slidenum">
              <a:rPr lang="en-US" sz="1200" kern="1200" baseline="0" dirty="0">
                <a:solidFill>
                  <a:schemeClr val="accent1">
                    <a:lumMod val="50000"/>
                  </a:schemeClr>
                </a:solidFill>
                <a:latin typeface="+mn-lt"/>
                <a:ea typeface="+mn-ea"/>
                <a:cs typeface="+mn-cs"/>
              </a:rPr>
              <a:pPr>
                <a:spcAft>
                  <a:spcPts val="600"/>
                </a:spcAft>
              </a:pPr>
              <a:t>28</a:t>
            </a:fld>
            <a:endParaRPr lang="en-US" sz="1200" kern="1200" baseline="0" dirty="0">
              <a:solidFill>
                <a:schemeClr val="accent1">
                  <a:lumMod val="50000"/>
                </a:schemeClr>
              </a:solidFill>
              <a:latin typeface="+mn-lt"/>
              <a:ea typeface="+mn-ea"/>
              <a:cs typeface="+mn-cs"/>
            </a:endParaRPr>
          </a:p>
        </p:txBody>
      </p:sp>
      <p:pic>
        <p:nvPicPr>
          <p:cNvPr id="11" name="Slika 10">
            <a:extLst>
              <a:ext uri="{FF2B5EF4-FFF2-40B4-BE49-F238E27FC236}">
                <a16:creationId xmlns:a16="http://schemas.microsoft.com/office/drawing/2014/main" id="{2F0C76B0-0BAC-47DC-9DDA-AAB5926606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7523" y="107616"/>
            <a:ext cx="2581551" cy="906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230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obrazci</a:t>
            </a:r>
          </a:p>
        </p:txBody>
      </p:sp>
      <p:sp>
        <p:nvSpPr>
          <p:cNvPr id="3" name="Označba mesta vsebine 2"/>
          <p:cNvSpPr>
            <a:spLocks noGrp="1"/>
          </p:cNvSpPr>
          <p:nvPr>
            <p:ph idx="1"/>
          </p:nvPr>
        </p:nvSpPr>
        <p:spPr>
          <a:xfrm>
            <a:off x="433873" y="2123728"/>
            <a:ext cx="8229600" cy="3753543"/>
          </a:xfrm>
        </p:spPr>
        <p:txBody>
          <a:bodyPr/>
          <a:lstStyle/>
          <a:p>
            <a:pPr marL="571500" indent="-571500" algn="just">
              <a:buFont typeface="Arial" panose="020B0604020202020204" pitchFamily="34" charset="0"/>
              <a:buChar char="•"/>
            </a:pPr>
            <a:r>
              <a:rPr lang="sl-SI" sz="2600" b="1" dirty="0"/>
              <a:t>Vsi objavljeni na </a:t>
            </a:r>
            <a:r>
              <a:rPr lang="sl-SI" sz="2600" b="1" dirty="0">
                <a:hlinkClick r:id="rId2"/>
              </a:rPr>
              <a:t>https://acfslovenia.si/gradiva/</a:t>
            </a:r>
            <a:endParaRPr lang="sl-SI" sz="2600" b="1" dirty="0"/>
          </a:p>
          <a:p>
            <a:pPr marL="571500" indent="-571500" algn="just">
              <a:buFont typeface="Arial" panose="020B0604020202020204" pitchFamily="34" charset="0"/>
              <a:buChar char="•"/>
            </a:pPr>
            <a:endParaRPr lang="sl-SI" sz="2200" dirty="0"/>
          </a:p>
          <a:p>
            <a:pPr marL="571500" indent="-571500" algn="just">
              <a:buFont typeface="Arial" panose="020B0604020202020204" pitchFamily="34" charset="0"/>
              <a:buChar char="•"/>
            </a:pPr>
            <a:r>
              <a:rPr lang="sl-SI" sz="2200" dirty="0"/>
              <a:t>Glavni:</a:t>
            </a:r>
          </a:p>
          <a:p>
            <a:pPr marL="1314450" lvl="1" indent="-571500" algn="just">
              <a:buFont typeface="Arial" panose="020B0604020202020204" pitchFamily="34" charset="0"/>
              <a:buChar char="•"/>
            </a:pPr>
            <a:r>
              <a:rPr lang="sl-SI" sz="2200" b="1" dirty="0"/>
              <a:t>Obrazec za vsebinsko poročilo </a:t>
            </a:r>
            <a:r>
              <a:rPr lang="sl-SI" sz="2200" dirty="0"/>
              <a:t>(vmesno ali končno), prilagojen posamezni organizaciji</a:t>
            </a:r>
          </a:p>
          <a:p>
            <a:pPr marL="1314450" lvl="1" indent="-571500" algn="just">
              <a:buFont typeface="Arial" panose="020B0604020202020204" pitchFamily="34" charset="0"/>
              <a:buChar char="•"/>
            </a:pPr>
            <a:r>
              <a:rPr lang="sl-SI" sz="2200" b="1" dirty="0"/>
              <a:t>Obrazec za finančno poročilo</a:t>
            </a:r>
            <a:r>
              <a:rPr lang="sl-SI" sz="2200" dirty="0"/>
              <a:t>, prilagojen posamezni organizaciji</a:t>
            </a:r>
          </a:p>
          <a:p>
            <a:pPr marL="1314450" lvl="1" indent="-571500" algn="just">
              <a:buFont typeface="Arial" panose="020B0604020202020204" pitchFamily="34" charset="0"/>
              <a:buChar char="•"/>
            </a:pPr>
            <a:r>
              <a:rPr lang="sl-SI" sz="2200" dirty="0"/>
              <a:t>Seznam udeležencev</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3</a:t>
            </a:fld>
            <a:endParaRPr lang="sl-SI" dirty="0"/>
          </a:p>
        </p:txBody>
      </p:sp>
    </p:spTree>
    <p:extLst>
      <p:ext uri="{BB962C8B-B14F-4D97-AF65-F5344CB8AC3E}">
        <p14:creationId xmlns:p14="http://schemas.microsoft.com/office/powerpoint/2010/main" val="100404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slov 1"/>
          <p:cNvSpPr>
            <a:spLocks noGrp="1"/>
          </p:cNvSpPr>
          <p:nvPr>
            <p:ph type="title"/>
          </p:nvPr>
        </p:nvSpPr>
        <p:spPr>
          <a:xfrm>
            <a:off x="938758" y="977899"/>
            <a:ext cx="7633742" cy="896617"/>
          </a:xfrm>
        </p:spPr>
        <p:txBody>
          <a:bodyPr anchor="ctr">
            <a:normAutofit/>
          </a:bodyPr>
          <a:lstStyle/>
          <a:p>
            <a:r>
              <a:rPr lang="sl-SI" b="1" dirty="0"/>
              <a:t>Sistem poročanja</a:t>
            </a:r>
          </a:p>
        </p:txBody>
      </p:sp>
      <p:sp>
        <p:nvSpPr>
          <p:cNvPr id="13"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4" name="Označba mesta noge 3"/>
          <p:cNvSpPr>
            <a:spLocks noGrp="1"/>
          </p:cNvSpPr>
          <p:nvPr>
            <p:ph type="ftr" sz="quarter" idx="11"/>
          </p:nvPr>
        </p:nvSpPr>
        <p:spPr>
          <a:xfrm>
            <a:off x="3028950" y="6375679"/>
            <a:ext cx="3086100" cy="345796"/>
          </a:xfrm>
        </p:spPr>
        <p:txBody>
          <a:bodyPr>
            <a:normAutofit/>
          </a:bodyPr>
          <a:lstStyle/>
          <a:p>
            <a:endParaRPr lang="sl-SI">
              <a:solidFill>
                <a:schemeClr val="tx1">
                  <a:lumMod val="50000"/>
                  <a:lumOff val="50000"/>
                </a:schemeClr>
              </a:solidFill>
            </a:endParaRPr>
          </a:p>
        </p:txBody>
      </p:sp>
      <p:sp>
        <p:nvSpPr>
          <p:cNvPr id="5" name="Označba mesta številke diapozitiva 4"/>
          <p:cNvSpPr>
            <a:spLocks noGrp="1"/>
          </p:cNvSpPr>
          <p:nvPr>
            <p:ph type="sldNum" sz="quarter" idx="12"/>
          </p:nvPr>
        </p:nvSpPr>
        <p:spPr>
          <a:xfrm>
            <a:off x="6457950" y="6375679"/>
            <a:ext cx="2114550" cy="345796"/>
          </a:xfrm>
        </p:spPr>
        <p:txBody>
          <a:bodyPr>
            <a:normAutofit/>
          </a:bodyPr>
          <a:lstStyle/>
          <a:p>
            <a:pPr>
              <a:spcAft>
                <a:spcPts val="600"/>
              </a:spcAft>
            </a:pPr>
            <a:fld id="{F2EDC841-7BBA-44EC-9AFF-238434F2D85C}" type="slidenum">
              <a:rPr lang="sl-SI">
                <a:solidFill>
                  <a:schemeClr val="tx1">
                    <a:lumMod val="50000"/>
                    <a:lumOff val="50000"/>
                  </a:schemeClr>
                </a:solidFill>
              </a:rPr>
              <a:pPr>
                <a:spcAft>
                  <a:spcPts val="600"/>
                </a:spcAft>
              </a:pPr>
              <a:t>4</a:t>
            </a:fld>
            <a:endParaRPr lang="sl-SI">
              <a:solidFill>
                <a:schemeClr val="tx1">
                  <a:lumMod val="50000"/>
                  <a:lumOff val="50000"/>
                </a:schemeClr>
              </a:solidFill>
            </a:endParaRPr>
          </a:p>
        </p:txBody>
      </p:sp>
      <p:sp>
        <p:nvSpPr>
          <p:cNvPr id="15" name="Rectangle 14">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Označba mesta vsebine 2">
            <a:extLst>
              <a:ext uri="{FF2B5EF4-FFF2-40B4-BE49-F238E27FC236}">
                <a16:creationId xmlns:a16="http://schemas.microsoft.com/office/drawing/2014/main" id="{BC47B207-40FA-4BDE-B905-7FF8E2632BC8}"/>
              </a:ext>
            </a:extLst>
          </p:cNvPr>
          <p:cNvGraphicFramePr>
            <a:graphicFrameLocks noGrp="1"/>
          </p:cNvGraphicFramePr>
          <p:nvPr>
            <p:ph idx="1"/>
            <p:extLst>
              <p:ext uri="{D42A27DB-BD31-4B8C-83A1-F6EECF244321}">
                <p14:modId xmlns:p14="http://schemas.microsoft.com/office/powerpoint/2010/main" val="2555885038"/>
              </p:ext>
            </p:extLst>
          </p:nvPr>
        </p:nvGraphicFramePr>
        <p:xfrm>
          <a:off x="938212" y="2286000"/>
          <a:ext cx="7634288"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Slika 15">
            <a:extLst>
              <a:ext uri="{FF2B5EF4-FFF2-40B4-BE49-F238E27FC236}">
                <a16:creationId xmlns:a16="http://schemas.microsoft.com/office/drawing/2014/main" id="{42A46D91-EC12-483C-9510-C19B4799503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55256" y="-20256"/>
            <a:ext cx="1600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91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71497" y="382385"/>
            <a:ext cx="8001003" cy="1113295"/>
          </a:xfrm>
        </p:spPr>
        <p:txBody>
          <a:bodyPr anchor="b">
            <a:normAutofit fontScale="90000"/>
          </a:bodyPr>
          <a:lstStyle/>
          <a:p>
            <a:pPr algn="ctr"/>
            <a:br>
              <a:rPr lang="sl-SI" b="1" dirty="0"/>
            </a:br>
            <a:r>
              <a:rPr lang="sl-SI" b="1" dirty="0"/>
              <a:t>Obiski na terenu</a:t>
            </a:r>
          </a:p>
        </p:txBody>
      </p:sp>
      <p:sp>
        <p:nvSpPr>
          <p:cNvPr id="3" name="Označba mesta vsebine 2"/>
          <p:cNvSpPr>
            <a:spLocks noGrp="1"/>
          </p:cNvSpPr>
          <p:nvPr>
            <p:ph idx="1"/>
          </p:nvPr>
        </p:nvSpPr>
        <p:spPr>
          <a:xfrm>
            <a:off x="571497" y="1785257"/>
            <a:ext cx="8001003" cy="4020007"/>
          </a:xfrm>
        </p:spPr>
        <p:txBody>
          <a:bodyPr>
            <a:normAutofit lnSpcReduction="10000"/>
          </a:bodyPr>
          <a:lstStyle/>
          <a:p>
            <a:pPr marL="571500" indent="-571500">
              <a:buFont typeface="Arial" panose="020B0604020202020204" pitchFamily="34" charset="0"/>
              <a:buChar char="•"/>
            </a:pPr>
            <a:r>
              <a:rPr lang="sl-SI" sz="2100" dirty="0"/>
              <a:t>Namen = podpora pri izvedbi projekta!</a:t>
            </a:r>
          </a:p>
          <a:p>
            <a:pPr marL="571500" indent="-571500">
              <a:buFont typeface="Arial" panose="020B0604020202020204" pitchFamily="34" charset="0"/>
              <a:buChar char="•"/>
            </a:pPr>
            <a:r>
              <a:rPr lang="sl-SI" sz="2100" dirty="0"/>
              <a:t>Najmanj 1x v času trajanja projekta, predvidoma na sedežu prijavitelja</a:t>
            </a:r>
          </a:p>
          <a:p>
            <a:pPr marL="571500" indent="-571500">
              <a:buFont typeface="Arial" panose="020B0604020202020204" pitchFamily="34" charset="0"/>
              <a:buChar char="•"/>
            </a:pPr>
            <a:r>
              <a:rPr lang="sl-SI" sz="2100" dirty="0"/>
              <a:t>Pregled tudi dokumentacije, ki se ne prilaga.</a:t>
            </a:r>
          </a:p>
          <a:p>
            <a:pPr marL="571500" indent="-571500">
              <a:buFont typeface="Arial" panose="020B0604020202020204" pitchFamily="34" charset="0"/>
              <a:buChar char="•"/>
            </a:pPr>
            <a:r>
              <a:rPr lang="sl-SI" sz="2100" dirty="0"/>
              <a:t>Pregled označb gradiv in opreme z logotipi (velik poudarek s strani donatorja, zato prosim, bodite pozorni!)</a:t>
            </a:r>
          </a:p>
          <a:p>
            <a:pPr marL="571500" indent="-571500">
              <a:buFont typeface="Arial" panose="020B0604020202020204" pitchFamily="34" charset="0"/>
              <a:buChar char="•"/>
            </a:pPr>
            <a:r>
              <a:rPr lang="sl-SI" sz="2100" dirty="0"/>
              <a:t>Originalni računi in druge računovodske listine, tudi kontne kartice.</a:t>
            </a:r>
          </a:p>
          <a:p>
            <a:pPr marL="571500" indent="-571500">
              <a:buFont typeface="Arial" panose="020B0604020202020204" pitchFamily="34" charset="0"/>
              <a:buChar char="•"/>
            </a:pPr>
            <a:r>
              <a:rPr lang="sl-SI" sz="2100" dirty="0"/>
              <a:t>Datum obiska določimo skupaj, zaželena tudi prisotnost vseh partnerjev.</a:t>
            </a:r>
          </a:p>
          <a:p>
            <a:pPr marL="571500" indent="-571500">
              <a:buFont typeface="Arial" panose="020B0604020202020204" pitchFamily="34" charset="0"/>
              <a:buChar char="•"/>
            </a:pPr>
            <a:endParaRPr lang="sl-SI" sz="2100" dirty="0"/>
          </a:p>
          <a:p>
            <a:pPr marL="571500" indent="-571500">
              <a:buFont typeface="Arial" panose="020B0604020202020204" pitchFamily="34" charset="0"/>
              <a:buChar char="•"/>
            </a:pPr>
            <a:endParaRPr lang="sl-SI" sz="2100" dirty="0"/>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5</a:t>
            </a:fld>
            <a:endParaRPr lang="sl-SI"/>
          </a:p>
        </p:txBody>
      </p:sp>
      <p:pic>
        <p:nvPicPr>
          <p:cNvPr id="8" name="Slika 7">
            <a:extLst>
              <a:ext uri="{FF2B5EF4-FFF2-40B4-BE49-F238E27FC236}">
                <a16:creationId xmlns:a16="http://schemas.microsoft.com/office/drawing/2014/main" id="{42A46D91-EC12-483C-9510-C19B479950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1898" y="49403"/>
            <a:ext cx="1600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18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b="1" dirty="0">
                <a:solidFill>
                  <a:srgbClr val="2A1A00"/>
                </a:solidFill>
              </a:rPr>
              <a:t>Vsebinsko poročanje</a:t>
            </a: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3" y="764705"/>
            <a:ext cx="3758519" cy="5400600"/>
          </a:xfrm>
        </p:spPr>
        <p:txBody>
          <a:bodyPr anchor="ctr">
            <a:normAutofit/>
          </a:bodyPr>
          <a:lstStyle/>
          <a:p>
            <a:pPr marL="342900" indent="-342900">
              <a:lnSpc>
                <a:spcPct val="100000"/>
              </a:lnSpc>
              <a:buFont typeface="Arial" panose="020B0604020202020204" pitchFamily="34" charset="0"/>
              <a:buChar char="•"/>
            </a:pPr>
            <a:r>
              <a:rPr lang="sl-SI" sz="1700" dirty="0"/>
              <a:t>Fokus celotnega programa </a:t>
            </a:r>
            <a:r>
              <a:rPr lang="sl-SI" sz="1700" dirty="0" err="1"/>
              <a:t>ACF</a:t>
            </a:r>
            <a:r>
              <a:rPr lang="sl-SI" sz="1700" dirty="0"/>
              <a:t> je na rezultatih, ne na aktivnostih</a:t>
            </a:r>
          </a:p>
          <a:p>
            <a:pPr marL="342900" indent="-342900">
              <a:lnSpc>
                <a:spcPct val="100000"/>
              </a:lnSpc>
              <a:buFont typeface="Arial" panose="020B0604020202020204" pitchFamily="34" charset="0"/>
              <a:buChar char="•"/>
            </a:pPr>
            <a:endParaRPr lang="sl-SI" sz="1700" dirty="0"/>
          </a:p>
          <a:p>
            <a:pPr marL="342900" indent="-342900">
              <a:lnSpc>
                <a:spcPct val="100000"/>
              </a:lnSpc>
              <a:buFont typeface="Arial" panose="020B0604020202020204" pitchFamily="34" charset="0"/>
              <a:buChar char="•"/>
            </a:pPr>
            <a:r>
              <a:rPr lang="sl-SI" sz="1700" dirty="0"/>
              <a:t>Dokazil za izvedene aktivnosti ni potrebno prilagati</a:t>
            </a:r>
          </a:p>
          <a:p>
            <a:pPr marL="342900" indent="-342900">
              <a:lnSpc>
                <a:spcPct val="100000"/>
              </a:lnSpc>
              <a:buFont typeface="Arial" panose="020B0604020202020204" pitchFamily="34" charset="0"/>
              <a:buChar char="•"/>
            </a:pPr>
            <a:endParaRPr lang="sl-SI" sz="1700" dirty="0"/>
          </a:p>
          <a:p>
            <a:pPr marL="342900" indent="-342900">
              <a:lnSpc>
                <a:spcPct val="100000"/>
              </a:lnSpc>
              <a:buFont typeface="Arial" panose="020B0604020202020204" pitchFamily="34" charset="0"/>
              <a:buChar char="•"/>
            </a:pPr>
            <a:r>
              <a:rPr lang="sl-SI" sz="1700" dirty="0"/>
              <a:t>Dokazila za dosežene rezultate se prilagajo</a:t>
            </a:r>
          </a:p>
          <a:p>
            <a:pPr marL="342900" indent="-342900">
              <a:lnSpc>
                <a:spcPct val="100000"/>
              </a:lnSpc>
              <a:buFont typeface="Arial" panose="020B0604020202020204" pitchFamily="34" charset="0"/>
              <a:buChar char="•"/>
            </a:pPr>
            <a:endParaRPr lang="sl-SI" sz="1700" dirty="0"/>
          </a:p>
          <a:p>
            <a:pPr marL="342900" indent="-342900">
              <a:lnSpc>
                <a:spcPct val="100000"/>
              </a:lnSpc>
              <a:buFont typeface="Arial" panose="020B0604020202020204" pitchFamily="34" charset="0"/>
              <a:buChar char="•"/>
            </a:pPr>
            <a:r>
              <a:rPr lang="sl-SI" sz="1700" dirty="0"/>
              <a:t>Vsak prijavitelj dobi svoj obrazec, ki že ima </a:t>
            </a:r>
            <a:r>
              <a:rPr lang="sl-SI" sz="1700" dirty="0" err="1"/>
              <a:t>predizpolnjene</a:t>
            </a:r>
            <a:r>
              <a:rPr lang="sl-SI" sz="1700" dirty="0"/>
              <a:t> aktivnosti in rezultate o katerih želimo biti obveščeni (jih dobite v kratkem)</a:t>
            </a:r>
          </a:p>
          <a:p>
            <a:pPr marL="342900" indent="-342900">
              <a:lnSpc>
                <a:spcPct val="100000"/>
              </a:lnSpc>
              <a:buFont typeface="Arial" panose="020B0604020202020204" pitchFamily="34" charset="0"/>
              <a:buChar char="•"/>
            </a:pPr>
            <a:endParaRPr lang="sl-SI" sz="1700" dirty="0"/>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6</a:t>
            </a:fld>
            <a:endParaRPr lang="sl-SI"/>
          </a:p>
        </p:txBody>
      </p:sp>
      <p:pic>
        <p:nvPicPr>
          <p:cNvPr id="9" name="Slika 8">
            <a:extLst>
              <a:ext uri="{FF2B5EF4-FFF2-40B4-BE49-F238E27FC236}">
                <a16:creationId xmlns:a16="http://schemas.microsoft.com/office/drawing/2014/main" id="{42A46D91-EC12-483C-9510-C19B479950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1899" y="319977"/>
            <a:ext cx="1600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0325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571496" y="813411"/>
            <a:ext cx="8001003" cy="835321"/>
          </a:xfrm>
        </p:spPr>
        <p:txBody>
          <a:bodyPr anchor="b">
            <a:normAutofit/>
          </a:bodyPr>
          <a:lstStyle/>
          <a:p>
            <a:pPr algn="ctr"/>
            <a:r>
              <a:rPr lang="sl-SI" b="1" dirty="0"/>
              <a:t>Obveščanje javnosti</a:t>
            </a:r>
            <a:endParaRPr lang="sl-SI" dirty="0"/>
          </a:p>
        </p:txBody>
      </p:sp>
      <p:sp>
        <p:nvSpPr>
          <p:cNvPr id="3" name="Označba mesta vsebine 2"/>
          <p:cNvSpPr>
            <a:spLocks noGrp="1"/>
          </p:cNvSpPr>
          <p:nvPr>
            <p:ph idx="1"/>
          </p:nvPr>
        </p:nvSpPr>
        <p:spPr>
          <a:xfrm>
            <a:off x="571497" y="2017675"/>
            <a:ext cx="8001003" cy="3643573"/>
          </a:xfrm>
        </p:spPr>
        <p:txBody>
          <a:bodyPr>
            <a:normAutofit lnSpcReduction="10000"/>
          </a:bodyPr>
          <a:lstStyle/>
          <a:p>
            <a:pPr marL="342900" indent="-342900">
              <a:lnSpc>
                <a:spcPct val="100000"/>
              </a:lnSpc>
              <a:buFont typeface="Arial" panose="020B0604020202020204" pitchFamily="34" charset="0"/>
              <a:buChar char="•"/>
            </a:pPr>
            <a:r>
              <a:rPr lang="sl-SI" sz="2100" dirty="0"/>
              <a:t>Vsak vsaj 1 dogodek (projekti do 50,000 eur) oz. 2 dogodka (več kot 50.000), kjer predstavi projekt oz. njegove rezultate (štejejo tudi on-line dogodki!)</a:t>
            </a:r>
          </a:p>
          <a:p>
            <a:pPr marL="342900" indent="-342900">
              <a:lnSpc>
                <a:spcPct val="100000"/>
              </a:lnSpc>
              <a:buFont typeface="Arial" panose="020B0604020202020204" pitchFamily="34" charset="0"/>
              <a:buChar char="•"/>
            </a:pPr>
            <a:endParaRPr lang="sl-SI" sz="2100" dirty="0"/>
          </a:p>
          <a:p>
            <a:pPr marL="342900" indent="-342900">
              <a:lnSpc>
                <a:spcPct val="100000"/>
              </a:lnSpc>
              <a:buFont typeface="Arial" panose="020B0604020202020204" pitchFamily="34" charset="0"/>
              <a:buChar char="•"/>
            </a:pPr>
            <a:r>
              <a:rPr lang="sl-SI" sz="2100" dirty="0"/>
              <a:t>Redna objava up-</a:t>
            </a:r>
            <a:r>
              <a:rPr lang="sl-SI" sz="2100" dirty="0" err="1"/>
              <a:t>dejtanih</a:t>
            </a:r>
            <a:r>
              <a:rPr lang="sl-SI" sz="2100" dirty="0"/>
              <a:t> informacij na spletni strani (ločeni ali del spletne strani upravičenca). Jasna navedba sofinanciranja s strani programa </a:t>
            </a:r>
            <a:r>
              <a:rPr lang="sl-SI" sz="2100" dirty="0" err="1"/>
              <a:t>ACF</a:t>
            </a:r>
            <a:r>
              <a:rPr lang="sl-SI" sz="2100" dirty="0"/>
              <a:t> v Sloveniji </a:t>
            </a:r>
          </a:p>
          <a:p>
            <a:pPr marL="342900" indent="-342900">
              <a:lnSpc>
                <a:spcPct val="100000"/>
              </a:lnSpc>
              <a:buFont typeface="Arial" panose="020B0604020202020204" pitchFamily="34" charset="0"/>
              <a:buChar char="•"/>
            </a:pPr>
            <a:endParaRPr lang="sl-SI" sz="2100" dirty="0"/>
          </a:p>
          <a:p>
            <a:pPr marL="342900" indent="-342900">
              <a:lnSpc>
                <a:spcPct val="100000"/>
              </a:lnSpc>
              <a:buFont typeface="Arial" panose="020B0604020202020204" pitchFamily="34" charset="0"/>
              <a:buChar char="•"/>
            </a:pPr>
            <a:r>
              <a:rPr lang="sl-SI" sz="2100" dirty="0"/>
              <a:t>Logotip – obvezno </a:t>
            </a:r>
            <a:r>
              <a:rPr lang="sl-SI" sz="2100" dirty="0" err="1"/>
              <a:t>ACF</a:t>
            </a:r>
            <a:r>
              <a:rPr lang="sl-SI" sz="2100" dirty="0"/>
              <a:t> (zgoraj LEVO (na desni lahko vaš) ali na sredini, če stoji samostojno!)</a:t>
            </a:r>
          </a:p>
          <a:p>
            <a:pPr>
              <a:lnSpc>
                <a:spcPct val="100000"/>
              </a:lnSpc>
            </a:pPr>
            <a:endParaRPr lang="sl-SI" sz="2100" dirty="0"/>
          </a:p>
        </p:txBody>
      </p:sp>
      <p:sp>
        <p:nvSpPr>
          <p:cNvPr id="12" name="Freeform: Shape 11">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06736"/>
            <a:ext cx="9143999"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Označba mesta noge 3"/>
          <p:cNvSpPr>
            <a:spLocks noGrp="1"/>
          </p:cNvSpPr>
          <p:nvPr>
            <p:ph type="ftr" sz="quarter" idx="11"/>
          </p:nvPr>
        </p:nvSpPr>
        <p:spPr>
          <a:xfrm>
            <a:off x="2608489" y="6375679"/>
            <a:ext cx="3927022" cy="345796"/>
          </a:xfrm>
        </p:spPr>
        <p:txBody>
          <a:bodyPr>
            <a:normAutofit/>
          </a:bodyPr>
          <a:lstStyle/>
          <a:p>
            <a:endParaRPr lang="sl-SI" dirty="0"/>
          </a:p>
        </p:txBody>
      </p:sp>
      <p:sp>
        <p:nvSpPr>
          <p:cNvPr id="5" name="Označba mesta številke diapozitiva 4"/>
          <p:cNvSpPr>
            <a:spLocks noGrp="1"/>
          </p:cNvSpPr>
          <p:nvPr>
            <p:ph type="sldNum" sz="quarter" idx="12"/>
          </p:nvPr>
        </p:nvSpPr>
        <p:spPr>
          <a:xfrm>
            <a:off x="7796892" y="6375679"/>
            <a:ext cx="775608" cy="345796"/>
          </a:xfrm>
        </p:spPr>
        <p:txBody>
          <a:bodyPr>
            <a:normAutofit/>
          </a:bodyPr>
          <a:lstStyle/>
          <a:p>
            <a:pPr>
              <a:spcAft>
                <a:spcPts val="600"/>
              </a:spcAft>
            </a:pPr>
            <a:fld id="{F2EDC841-7BBA-44EC-9AFF-238434F2D85C}" type="slidenum">
              <a:rPr lang="sl-SI" smtClean="0"/>
              <a:pPr>
                <a:spcAft>
                  <a:spcPts val="600"/>
                </a:spcAft>
              </a:pPr>
              <a:t>7</a:t>
            </a:fld>
            <a:endParaRPr lang="sl-SI"/>
          </a:p>
        </p:txBody>
      </p:sp>
      <p:pic>
        <p:nvPicPr>
          <p:cNvPr id="8" name="Slika 7">
            <a:extLst>
              <a:ext uri="{FF2B5EF4-FFF2-40B4-BE49-F238E27FC236}">
                <a16:creationId xmlns:a16="http://schemas.microsoft.com/office/drawing/2014/main" id="{42A46D91-EC12-483C-9510-C19B479950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49192"/>
            <a:ext cx="1600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157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98AD482-27A4-454E-8A3A-84F73CBD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22422E2-F15A-43AE-98F1-7210710B0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025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title"/>
          </p:nvPr>
        </p:nvSpPr>
        <p:spPr>
          <a:xfrm>
            <a:off x="938757" y="1078378"/>
            <a:ext cx="2188164" cy="4701244"/>
          </a:xfrm>
        </p:spPr>
        <p:txBody>
          <a:bodyPr anchor="ctr">
            <a:normAutofit/>
          </a:bodyPr>
          <a:lstStyle/>
          <a:p>
            <a:r>
              <a:rPr lang="sl-SI" sz="3100" b="1"/>
              <a:t>Priprava povzetka projekta</a:t>
            </a:r>
            <a:endParaRPr lang="sl-SI" sz="3100"/>
          </a:p>
        </p:txBody>
      </p:sp>
      <p:sp>
        <p:nvSpPr>
          <p:cNvPr id="14"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664368"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75000"/>
              <a:alpha val="70000"/>
            </a:schemeClr>
          </a:solidFill>
          <a:ln w="0">
            <a:noFill/>
            <a:prstDash val="solid"/>
            <a:round/>
            <a:headEnd/>
            <a:tailEnd/>
          </a:ln>
        </p:spPr>
      </p:sp>
      <p:sp>
        <p:nvSpPr>
          <p:cNvPr id="3" name="Označba mesta vsebine 2"/>
          <p:cNvSpPr>
            <a:spLocks noGrp="1"/>
          </p:cNvSpPr>
          <p:nvPr>
            <p:ph idx="1"/>
          </p:nvPr>
        </p:nvSpPr>
        <p:spPr>
          <a:xfrm>
            <a:off x="3875296" y="1113102"/>
            <a:ext cx="4697204" cy="4701244"/>
          </a:xfrm>
        </p:spPr>
        <p:txBody>
          <a:bodyPr anchor="ctr">
            <a:normAutofit/>
          </a:bodyPr>
          <a:lstStyle/>
          <a:p>
            <a:r>
              <a:rPr lang="sl-SI"/>
              <a:t>Že objavljeni: </a:t>
            </a:r>
            <a:r>
              <a:rPr lang="sl-SI">
                <a:hlinkClick r:id="rId2"/>
              </a:rPr>
              <a:t>https://acfslovenia.si/podprti-projekti/</a:t>
            </a:r>
            <a:r>
              <a:rPr lang="sl-SI"/>
              <a:t> </a:t>
            </a:r>
          </a:p>
          <a:p>
            <a:pPr marL="342900" indent="-342900">
              <a:buFontTx/>
              <a:buChar char="-"/>
            </a:pPr>
            <a:r>
              <a:rPr lang="sl-SI"/>
              <a:t>Obvezno vključiti: </a:t>
            </a:r>
          </a:p>
          <a:p>
            <a:pPr marL="1085850" lvl="1" indent="-342900">
              <a:buFontTx/>
              <a:buChar char="-"/>
            </a:pPr>
            <a:r>
              <a:rPr lang="sl-SI"/>
              <a:t>Opis (fokus na problemu in rešitvi)</a:t>
            </a:r>
          </a:p>
          <a:p>
            <a:pPr marL="1085850" lvl="1" indent="-342900">
              <a:buFontTx/>
              <a:buChar char="-"/>
            </a:pPr>
            <a:r>
              <a:rPr lang="sl-SI"/>
              <a:t>Trajanje</a:t>
            </a:r>
          </a:p>
          <a:p>
            <a:pPr marL="1085850" lvl="1" indent="-342900">
              <a:buFontTx/>
              <a:buChar char="-"/>
            </a:pPr>
            <a:r>
              <a:rPr lang="sl-SI"/>
              <a:t>Vrednost</a:t>
            </a:r>
          </a:p>
          <a:p>
            <a:pPr marL="1085850" lvl="1" indent="-342900">
              <a:buFontTx/>
              <a:buChar char="-"/>
            </a:pPr>
            <a:r>
              <a:rPr lang="sl-SI"/>
              <a:t>Kontaktna oseba</a:t>
            </a:r>
          </a:p>
          <a:p>
            <a:pPr marL="1085850" lvl="1" indent="-342900">
              <a:buFontTx/>
              <a:buChar char="-"/>
            </a:pPr>
            <a:r>
              <a:rPr lang="sl-SI"/>
              <a:t>Spletna stran, FB …</a:t>
            </a:r>
          </a:p>
          <a:p>
            <a:pPr marL="1085850" lvl="1" indent="-342900">
              <a:buFontTx/>
              <a:buChar char="-"/>
            </a:pPr>
            <a:r>
              <a:rPr lang="sl-SI"/>
              <a:t>Partnerji </a:t>
            </a:r>
          </a:p>
        </p:txBody>
      </p:sp>
      <p:sp>
        <p:nvSpPr>
          <p:cNvPr id="4" name="Označba mesta noge 3"/>
          <p:cNvSpPr>
            <a:spLocks noGrp="1"/>
          </p:cNvSpPr>
          <p:nvPr>
            <p:ph type="ftr" sz="quarter" idx="11"/>
          </p:nvPr>
        </p:nvSpPr>
        <p:spPr>
          <a:xfrm>
            <a:off x="3875295" y="6375679"/>
            <a:ext cx="358686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857195" y="6375679"/>
            <a:ext cx="715305" cy="345796"/>
          </a:xfrm>
        </p:spPr>
        <p:txBody>
          <a:bodyPr>
            <a:normAutofit/>
          </a:bodyPr>
          <a:lstStyle/>
          <a:p>
            <a:pPr>
              <a:spcAft>
                <a:spcPts val="600"/>
              </a:spcAft>
            </a:pPr>
            <a:fld id="{F2EDC841-7BBA-44EC-9AFF-238434F2D85C}" type="slidenum">
              <a:rPr lang="sl-SI" smtClean="0"/>
              <a:pPr>
                <a:spcAft>
                  <a:spcPts val="600"/>
                </a:spcAft>
              </a:pPr>
              <a:t>8</a:t>
            </a:fld>
            <a:endParaRPr lang="sl-SI"/>
          </a:p>
        </p:txBody>
      </p:sp>
      <p:pic>
        <p:nvPicPr>
          <p:cNvPr id="9" name="Slika 8">
            <a:extLst>
              <a:ext uri="{FF2B5EF4-FFF2-40B4-BE49-F238E27FC236}">
                <a16:creationId xmlns:a16="http://schemas.microsoft.com/office/drawing/2014/main" id="{D5E122DE-76C4-4652-B0C7-00B99D368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787" y="404664"/>
            <a:ext cx="1918372" cy="67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80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
            <a:ext cx="4725186"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Naslov 1"/>
          <p:cNvSpPr>
            <a:spLocks noGrp="1"/>
          </p:cNvSpPr>
          <p:nvPr>
            <p:ph type="title"/>
          </p:nvPr>
        </p:nvSpPr>
        <p:spPr>
          <a:xfrm>
            <a:off x="698949" y="1162940"/>
            <a:ext cx="3386699" cy="4532120"/>
          </a:xfrm>
        </p:spPr>
        <p:txBody>
          <a:bodyPr anchor="ctr">
            <a:normAutofit/>
          </a:bodyPr>
          <a:lstStyle/>
          <a:p>
            <a:r>
              <a:rPr lang="sl-SI" sz="3800">
                <a:solidFill>
                  <a:srgbClr val="2A1A00"/>
                </a:solidFill>
              </a:rPr>
              <a:t>Vprašanja, dileme glede vsebinskega poročanja … </a:t>
            </a:r>
          </a:p>
        </p:txBody>
      </p:sp>
      <p:sp>
        <p:nvSpPr>
          <p:cNvPr id="14" name="Rectangle 13">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259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značba mesta vsebine 2"/>
          <p:cNvSpPr>
            <a:spLocks noGrp="1"/>
          </p:cNvSpPr>
          <p:nvPr>
            <p:ph idx="1"/>
          </p:nvPr>
        </p:nvSpPr>
        <p:spPr>
          <a:xfrm>
            <a:off x="5061953" y="1128451"/>
            <a:ext cx="3510547" cy="4566609"/>
          </a:xfrm>
        </p:spPr>
        <p:txBody>
          <a:bodyPr anchor="ctr">
            <a:normAutofit/>
          </a:bodyPr>
          <a:lstStyle/>
          <a:p>
            <a:endParaRPr lang="sl-SI"/>
          </a:p>
          <a:p>
            <a:endParaRPr lang="sl-SI"/>
          </a:p>
        </p:txBody>
      </p:sp>
      <p:sp>
        <p:nvSpPr>
          <p:cNvPr id="4" name="Označba mesta noge 3"/>
          <p:cNvSpPr>
            <a:spLocks noGrp="1"/>
          </p:cNvSpPr>
          <p:nvPr>
            <p:ph type="ftr" sz="quarter" idx="11"/>
          </p:nvPr>
        </p:nvSpPr>
        <p:spPr>
          <a:xfrm>
            <a:off x="5058352" y="6375679"/>
            <a:ext cx="2478521" cy="345796"/>
          </a:xfrm>
        </p:spPr>
        <p:txBody>
          <a:bodyPr>
            <a:normAutofit/>
          </a:bodyPr>
          <a:lstStyle/>
          <a:p>
            <a:pPr algn="l"/>
            <a:endParaRPr lang="sl-SI"/>
          </a:p>
        </p:txBody>
      </p:sp>
      <p:sp>
        <p:nvSpPr>
          <p:cNvPr id="5" name="Označba mesta številke diapozitiva 4"/>
          <p:cNvSpPr>
            <a:spLocks noGrp="1"/>
          </p:cNvSpPr>
          <p:nvPr>
            <p:ph type="sldNum" sz="quarter" idx="12"/>
          </p:nvPr>
        </p:nvSpPr>
        <p:spPr>
          <a:xfrm>
            <a:off x="7536873" y="6375679"/>
            <a:ext cx="1035627" cy="345796"/>
          </a:xfrm>
        </p:spPr>
        <p:txBody>
          <a:bodyPr>
            <a:normAutofit/>
          </a:bodyPr>
          <a:lstStyle/>
          <a:p>
            <a:pPr>
              <a:spcAft>
                <a:spcPts val="600"/>
              </a:spcAft>
            </a:pPr>
            <a:fld id="{F2EDC841-7BBA-44EC-9AFF-238434F2D85C}" type="slidenum">
              <a:rPr lang="sl-SI" smtClean="0"/>
              <a:pPr>
                <a:spcAft>
                  <a:spcPts val="600"/>
                </a:spcAft>
              </a:pPr>
              <a:t>9</a:t>
            </a:fld>
            <a:endParaRPr lang="sl-SI"/>
          </a:p>
        </p:txBody>
      </p:sp>
      <p:pic>
        <p:nvPicPr>
          <p:cNvPr id="9" name="Slika 8">
            <a:extLst>
              <a:ext uri="{FF2B5EF4-FFF2-40B4-BE49-F238E27FC236}">
                <a16:creationId xmlns:a16="http://schemas.microsoft.com/office/drawing/2014/main" id="{3C9DDABD-29A0-49B7-989C-1FA4B905B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198" y="3068960"/>
            <a:ext cx="2694563" cy="946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986723"/>
      </p:ext>
    </p:extLst>
  </p:cSld>
  <p:clrMapOvr>
    <a:masterClrMapping/>
  </p:clrMapOvr>
</p:sld>
</file>

<file path=ppt/theme/theme1.xml><?xml version="1.0" encoding="utf-8"?>
<a:theme xmlns:a="http://schemas.openxmlformats.org/drawingml/2006/main" name="Značka">
  <a:themeElements>
    <a:clrScheme name="Značka">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Značka">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Značk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TM10001106[[fn=Značka ]]</Template>
  <TotalTime>572</TotalTime>
  <Words>1556</Words>
  <Application>Microsoft Office PowerPoint</Application>
  <PresentationFormat>Diaprojekcija na zaslonu (4:3)</PresentationFormat>
  <Paragraphs>191</Paragraphs>
  <Slides>28</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28</vt:i4>
      </vt:variant>
    </vt:vector>
  </HeadingPairs>
  <TitlesOfParts>
    <vt:vector size="33" baseType="lpstr">
      <vt:lpstr>Arial</vt:lpstr>
      <vt:lpstr>Calibri</vt:lpstr>
      <vt:lpstr>Gill Sans MT</vt:lpstr>
      <vt:lpstr>Impact</vt:lpstr>
      <vt:lpstr>Značka</vt:lpstr>
      <vt:lpstr> Javni razpis za SREDNJE projekte   Delavnica za izvajalce projektov</vt:lpstr>
      <vt:lpstr>Izvajanje projektov</vt:lpstr>
      <vt:lpstr>obrazci</vt:lpstr>
      <vt:lpstr>Sistem poročanja</vt:lpstr>
      <vt:lpstr> Obiski na terenu</vt:lpstr>
      <vt:lpstr>Vsebinsko poročanje</vt:lpstr>
      <vt:lpstr>Obveščanje javnosti</vt:lpstr>
      <vt:lpstr>Priprava povzetka projekta</vt:lpstr>
      <vt:lpstr>Vprašanja, dileme glede vsebinskega poročanja … </vt:lpstr>
      <vt:lpstr>Finančno poročanje</vt:lpstr>
      <vt:lpstr>Osnovno pravilo</vt:lpstr>
      <vt:lpstr>PowerPointova predstavitev</vt:lpstr>
      <vt:lpstr>izjema</vt:lpstr>
      <vt:lpstr>Računovodsko beleženje stroškov</vt:lpstr>
      <vt:lpstr>Zahtevek za nakazilo</vt:lpstr>
      <vt:lpstr>DDV</vt:lpstr>
      <vt:lpstr>Finančni obrazec</vt:lpstr>
      <vt:lpstr>Stroški osebja – plače</vt:lpstr>
      <vt:lpstr>Stroški osebja – plače</vt:lpstr>
      <vt:lpstr>Stroški osebja – regres</vt:lpstr>
      <vt:lpstr>Stroški osebja – druge oblike dela</vt:lpstr>
      <vt:lpstr>Potni stroški </vt:lpstr>
      <vt:lpstr>Zunanji stroški</vt:lpstr>
      <vt:lpstr>Stroški opreme ali obnove nepremičnin</vt:lpstr>
      <vt:lpstr>Posredni stroški</vt:lpstr>
      <vt:lpstr>Drugo</vt:lpstr>
      <vt:lpstr>Vprašanja, dileme glede FINANČNEGA poročanja </vt:lpstr>
      <vt:lpstr>HVALA ZA VAŠO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Citizens Fund v Sloveniji</dc:title>
  <dc:creator>Tina Divjak</dc:creator>
  <cp:lastModifiedBy>Tina Mithans</cp:lastModifiedBy>
  <cp:revision>39</cp:revision>
  <cp:lastPrinted>2020-10-01T07:28:53Z</cp:lastPrinted>
  <dcterms:created xsi:type="dcterms:W3CDTF">2018-11-21T13:52:51Z</dcterms:created>
  <dcterms:modified xsi:type="dcterms:W3CDTF">2023-06-13T12:45:51Z</dcterms:modified>
</cp:coreProperties>
</file>