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8" r:id="rId2"/>
    <p:sldId id="27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8" r:id="rId17"/>
    <p:sldId id="273" r:id="rId18"/>
    <p:sldId id="274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7B54B-D85F-4E7C-901E-FBC0BF0E4687}" type="datetimeFigureOut">
              <a:rPr lang="sl-SI" smtClean="0"/>
              <a:t>26.2.2020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A4716-EE1A-4A65-BBCF-C8FE9143C1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749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685800" y="1268760"/>
            <a:ext cx="7772400" cy="1368151"/>
          </a:xfrm>
        </p:spPr>
        <p:txBody>
          <a:bodyPr>
            <a:noAutofit/>
          </a:bodyPr>
          <a:lstStyle>
            <a:lvl1pPr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 smtClean="0"/>
              <a:t>Naslov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684606" y="2874205"/>
            <a:ext cx="7772400" cy="2643027"/>
          </a:xfr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Podnaslov, besedilo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114864"/>
            <a:ext cx="8229600" cy="628178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390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040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264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48657" y="980728"/>
            <a:ext cx="8229600" cy="1143000"/>
          </a:xfrm>
        </p:spPr>
        <p:txBody>
          <a:bodyPr>
            <a:noAutofit/>
          </a:bodyPr>
          <a:lstStyle>
            <a:lvl1pPr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 dirty="0" smtClean="0"/>
              <a:t>Naslov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2623384"/>
            <a:ext cx="8229600" cy="3253887"/>
          </a:xfrm>
        </p:spPr>
        <p:txBody>
          <a:bodyPr>
            <a:noAutofit/>
          </a:bodyPr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469326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304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145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644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2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534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8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253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33873" y="8961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33873" y="2623385"/>
            <a:ext cx="8229600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457200" y="6093297"/>
            <a:ext cx="8229600" cy="628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DC841-7BBA-44EC-9AFF-238434F2D85C}" type="slidenum">
              <a:rPr lang="sl-SI" smtClean="0"/>
              <a:t>‹#›</a:t>
            </a:fld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077" y="237095"/>
            <a:ext cx="2365845" cy="83200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163306"/>
            <a:ext cx="1730959" cy="46177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093297"/>
            <a:ext cx="1132402" cy="60179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6104851"/>
            <a:ext cx="602187" cy="58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6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podpora@acf-slovenia.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92287"/>
          </a:xfrm>
        </p:spPr>
        <p:txBody>
          <a:bodyPr/>
          <a:lstStyle/>
          <a:p>
            <a:r>
              <a:rPr lang="sl-SI" b="1" dirty="0">
                <a:solidFill>
                  <a:prstClr val="black"/>
                </a:solidFill>
                <a:latin typeface="Calibri"/>
              </a:rPr>
              <a:t>Javni razpis za srednje in velike projekte</a:t>
            </a:r>
            <a:br>
              <a:rPr lang="sl-SI" b="1" dirty="0">
                <a:solidFill>
                  <a:prstClr val="black"/>
                </a:solidFill>
                <a:latin typeface="Calibri"/>
              </a:rPr>
            </a:br>
            <a:r>
              <a:rPr lang="sl-SI" b="1" dirty="0">
                <a:solidFill>
                  <a:prstClr val="black"/>
                </a:solidFill>
                <a:latin typeface="Calibri"/>
              </a:rPr>
              <a:t/>
            </a:r>
            <a:br>
              <a:rPr lang="sl-SI" b="1" dirty="0">
                <a:solidFill>
                  <a:prstClr val="black"/>
                </a:solidFill>
                <a:latin typeface="Calibri"/>
              </a:rPr>
            </a:br>
            <a:r>
              <a:rPr lang="sl-SI" sz="4000" b="1" dirty="0">
                <a:solidFill>
                  <a:prstClr val="black"/>
                </a:solidFill>
                <a:latin typeface="Calibri"/>
              </a:rPr>
              <a:t>Informativna delavnica – </a:t>
            </a:r>
            <a:br>
              <a:rPr lang="sl-SI" sz="4000" b="1" dirty="0">
                <a:solidFill>
                  <a:prstClr val="black"/>
                </a:solidFill>
                <a:latin typeface="Calibri"/>
              </a:rPr>
            </a:br>
            <a:r>
              <a:rPr lang="sl-SI" sz="4000" b="1" dirty="0">
                <a:solidFill>
                  <a:prstClr val="black"/>
                </a:solidFill>
                <a:latin typeface="Calibri"/>
              </a:rPr>
              <a:t>2. faza prijav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258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1052736"/>
            <a:ext cx="8229600" cy="792086"/>
          </a:xfrm>
        </p:spPr>
        <p:txBody>
          <a:bodyPr/>
          <a:lstStyle/>
          <a:p>
            <a:r>
              <a:rPr lang="sl-SI" sz="4000" b="1" dirty="0" smtClean="0"/>
              <a:t>Načrt aktivnosti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2204864"/>
            <a:ext cx="8229600" cy="3672407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Ne pozabite na aktivnosti, ki neposredno prispevajo k programskim učinkom in rezultatom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Zelo pomembno, da navedete tako učinke (</a:t>
            </a:r>
            <a:r>
              <a:rPr lang="sl-SI" sz="2400" dirty="0" err="1" smtClean="0"/>
              <a:t>output</a:t>
            </a:r>
            <a:r>
              <a:rPr lang="sl-SI" sz="2400" dirty="0" smtClean="0"/>
              <a:t>; kaj bomo naredili) kot rezultate (</a:t>
            </a:r>
            <a:r>
              <a:rPr lang="sl-SI" sz="2400" dirty="0" err="1" smtClean="0"/>
              <a:t>outcome</a:t>
            </a:r>
            <a:r>
              <a:rPr lang="sl-SI" sz="2400" dirty="0" smtClean="0"/>
              <a:t>; kaj se je zaradi tega spremenilo/premaknilo) aktivnosti; ciljne vrednosti kazalnikov – </a:t>
            </a:r>
            <a:r>
              <a:rPr lang="sl-SI" sz="2400" b="1" dirty="0" smtClean="0"/>
              <a:t>vsi morajo biti ovrednoteni</a:t>
            </a:r>
            <a:r>
              <a:rPr lang="sl-SI" sz="2400" dirty="0" smtClean="0"/>
              <a:t>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Bodite realni!!!</a:t>
            </a:r>
            <a:endParaRPr lang="sl-SI" sz="24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706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Komunikacijski načrt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3000" dirty="0" smtClean="0"/>
              <a:t>Inovativnost in kreativnost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3000" dirty="0" smtClean="0"/>
              <a:t>Najprej premislite o ciljih (kaj bi radi dosegli), potem o ciljni skupini – vse ostalo je odvisno od tega (= mora biti prilagojeno)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3000" dirty="0" err="1" smtClean="0"/>
              <a:t>Storytelling</a:t>
            </a:r>
            <a:r>
              <a:rPr lang="sl-SI" sz="3000" dirty="0" smtClean="0"/>
              <a:t>!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3000" dirty="0" smtClean="0"/>
              <a:t>Google – poiščite dobre prakse!</a:t>
            </a:r>
            <a:endParaRPr lang="sl-SI" sz="30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505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Krepitev organizacije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2204864"/>
            <a:ext cx="8229600" cy="3672407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b="1" dirty="0" smtClean="0"/>
              <a:t>Razmišljajte o organizaciji in ne o projektu!!!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dirty="0" smtClean="0"/>
              <a:t>Določite največje potrebe na podlagi vprašalnika in potem premislite o metodi oz. aktivnosti – kaj vam bo najbolj koristilo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7452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Tveganja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2204864"/>
            <a:ext cx="8229600" cy="3672407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600" dirty="0" smtClean="0"/>
              <a:t>Realna in resnična, ne samo „običajnih osumljencev“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600" dirty="0" smtClean="0"/>
              <a:t>Zelo pomembno, da premislite o tveganjih na ravni aktivnosti (kaj lahko gre tam narobe oz. o čem vse morate razmišljati)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600" dirty="0" smtClean="0"/>
              <a:t>Pri ocenjevanju se zelo hitro vidi, če je prijavitelj resnično premislil o tveganjih ali pa jih je napisal zato, ker jih </a:t>
            </a:r>
            <a:r>
              <a:rPr lang="sl-SI" sz="2600" dirty="0"/>
              <a:t>pač </a:t>
            </a:r>
            <a:r>
              <a:rPr lang="sl-SI" sz="2600" dirty="0" smtClean="0"/>
              <a:t>mora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13272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4767" y="980728"/>
            <a:ext cx="8155791" cy="648072"/>
          </a:xfrm>
        </p:spPr>
        <p:txBody>
          <a:bodyPr/>
          <a:lstStyle/>
          <a:p>
            <a:r>
              <a:rPr lang="sl-SI" b="1" dirty="0" smtClean="0"/>
              <a:t>Finančni poudarki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00088" y="1891854"/>
            <a:ext cx="8252927" cy="4332970"/>
          </a:xfrm>
        </p:spPr>
        <p:txBody>
          <a:bodyPr/>
          <a:lstStyle/>
          <a:p>
            <a:pPr algn="just"/>
            <a:r>
              <a:rPr lang="sl-SI" sz="2400" dirty="0" smtClean="0"/>
              <a:t>V finančni načrt se vpišejo vsi stroški projekta (polna vrednost, ne le sofinanciran del). </a:t>
            </a:r>
          </a:p>
          <a:p>
            <a:pPr algn="just"/>
            <a:r>
              <a:rPr lang="sl-SI" sz="2400" dirty="0" smtClean="0"/>
              <a:t>Kategorije stroškov: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Stroški osebja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Stroški potovanj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Stroški zunanjih izvajalcev (tudi za obnovo in prenovo nepremičnin)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Stroški nakupa/najema opreme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Stroški organizacijskega razvoja</a:t>
            </a:r>
          </a:p>
          <a:p>
            <a:pPr marL="1314450" lvl="1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Posredni stroški</a:t>
            </a:r>
            <a:endParaRPr lang="sl-SI" sz="24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14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88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20078"/>
          </a:xfrm>
        </p:spPr>
        <p:txBody>
          <a:bodyPr/>
          <a:lstStyle/>
          <a:p>
            <a:r>
              <a:rPr lang="sl-SI" sz="4000" b="1" dirty="0" smtClean="0"/>
              <a:t>Stroški osebja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916832"/>
            <a:ext cx="8229600" cy="3960439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Stroški vseh oseb, ki so del projektne ekipe (vključeni v vse faze projekta) </a:t>
            </a:r>
          </a:p>
          <a:p>
            <a:pPr algn="just"/>
            <a:endParaRPr lang="sl-SI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Tudi študentsko delo in delo prek </a:t>
            </a:r>
            <a:r>
              <a:rPr lang="sl-SI" sz="2200" dirty="0" err="1" smtClean="0"/>
              <a:t>s.p</a:t>
            </a:r>
            <a:r>
              <a:rPr lang="sl-SI" sz="2200" dirty="0" smtClean="0"/>
              <a:t>.</a:t>
            </a:r>
          </a:p>
          <a:p>
            <a:pPr algn="just"/>
            <a:endParaRPr lang="sl-SI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b="1" dirty="0" smtClean="0"/>
              <a:t>Pomembno zaradi deleža priznanih posrednih stroškov, ki so največ 15 % stroškov osebja!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b="1" dirty="0" smtClean="0">
                <a:solidFill>
                  <a:srgbClr val="FF0000"/>
                </a:solidFill>
              </a:rPr>
              <a:t>POMEMBNO: član ekipe ne more biti hkrati tudi zunanji izvajalec! </a:t>
            </a:r>
            <a:endParaRPr lang="sl-SI" sz="2200" b="1" dirty="0">
              <a:solidFill>
                <a:srgbClr val="FF0000"/>
              </a:solidFill>
            </a:endParaRP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33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20078"/>
          </a:xfrm>
        </p:spPr>
        <p:txBody>
          <a:bodyPr/>
          <a:lstStyle/>
          <a:p>
            <a:r>
              <a:rPr lang="sl-SI" sz="4000" b="1" dirty="0" smtClean="0"/>
              <a:t>Stroški osebja iz javnih zavodov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916832"/>
            <a:ext cx="8229600" cy="3960439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b="1" dirty="0" smtClean="0">
                <a:solidFill>
                  <a:srgbClr val="FF0000"/>
                </a:solidFill>
              </a:rPr>
              <a:t>Paziti na dvojno financiranje! Opozoriti partnerje in paziti pri pripravi finančnega načrta.</a:t>
            </a:r>
            <a:endParaRPr lang="sl-SI" sz="2200" b="1" dirty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Če so osnovne plače že krite iz drugih virov, potem je upravičen le dodatek za delo na tem projektu.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Če niso, se obračunava normalno, kot za preostale člane ekipe.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Preverjanja na terenu!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b="1" dirty="0" smtClean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679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20078"/>
          </a:xfrm>
        </p:spPr>
        <p:txBody>
          <a:bodyPr/>
          <a:lstStyle/>
          <a:p>
            <a:r>
              <a:rPr lang="sl-SI" sz="4000" b="1" dirty="0" smtClean="0"/>
              <a:t>Stroški dela prostovoljcev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700806"/>
            <a:ext cx="8229600" cy="4176465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Stroški dela prostovoljcev sodijo med stroške osebja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Stroški dela prostovoljcev lahko znašajo največ 50 % vrednosti </a:t>
            </a:r>
            <a:r>
              <a:rPr lang="sl-SI" sz="2200" b="1" dirty="0" smtClean="0"/>
              <a:t>lastnega prispevka </a:t>
            </a:r>
            <a:r>
              <a:rPr lang="sl-SI" sz="2200" dirty="0" smtClean="0"/>
              <a:t>(v finančnem načrtu je vpisana formula, ki vas opozori, če je ta delež presežen)! </a:t>
            </a:r>
            <a:r>
              <a:rPr lang="sl-SI" sz="2200" dirty="0" smtClean="0">
                <a:solidFill>
                  <a:srgbClr val="FF0000"/>
                </a:solidFill>
              </a:rPr>
              <a:t>Objavljeni popravljeni obrazci!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l-SI" sz="2200" dirty="0" smtClean="0"/>
              <a:t>Pri vrednotenju prostovoljskega dela upoštevajte Pravilnik o področjih prostovoljskega dela in vpisniku, 21. člen (organizacijsko delo = 13 EUR, vsebinsko </a:t>
            </a:r>
            <a:r>
              <a:rPr lang="sl-SI" sz="2200" dirty="0"/>
              <a:t>delo </a:t>
            </a:r>
            <a:r>
              <a:rPr lang="sl-SI" sz="2200" dirty="0" smtClean="0"/>
              <a:t>= 10 EUR </a:t>
            </a:r>
            <a:r>
              <a:rPr lang="sl-SI" sz="2200" dirty="0"/>
              <a:t>drugo prostovoljsko delo </a:t>
            </a:r>
            <a:r>
              <a:rPr lang="sl-SI" sz="2200" dirty="0" smtClean="0"/>
              <a:t>= 6 EUR).</a:t>
            </a:r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012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1196752"/>
            <a:ext cx="8229600" cy="936104"/>
          </a:xfrm>
        </p:spPr>
        <p:txBody>
          <a:bodyPr/>
          <a:lstStyle/>
          <a:p>
            <a:r>
              <a:rPr lang="sl-SI" sz="4000" b="1" dirty="0" smtClean="0"/>
              <a:t>Stroški nakupa/uporabe opreme ter obnove nepremičnin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1988840"/>
            <a:ext cx="8229600" cy="3888431"/>
          </a:xfrm>
        </p:spPr>
        <p:txBody>
          <a:bodyPr/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endParaRPr lang="sl-SI" sz="2200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Le kar je nujno in le za čas trajanja projekta ter </a:t>
            </a:r>
            <a:r>
              <a:rPr lang="sl-SI" sz="2200" b="1" dirty="0" smtClean="0">
                <a:solidFill>
                  <a:srgbClr val="FF0000"/>
                </a:solidFill>
              </a:rPr>
              <a:t>% uporabe </a:t>
            </a:r>
            <a:r>
              <a:rPr lang="sl-SI" sz="2200" dirty="0" smtClean="0"/>
              <a:t>(npr. če boste kupili projektor, ki se bo le polovično uporabljal na projektu, preostali del pa tudi za druge dejavnosti organizacije, potem je upravičen strošek projekta le polovica njegove amortizirane vrednosti).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sl-SI" sz="22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sz="2200" dirty="0" smtClean="0"/>
              <a:t>Obnova/prenova ne sme presegati 50 % upravičenih neposrednih stroškov projekta. </a:t>
            </a:r>
            <a:endParaRPr lang="sl-SI" sz="2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l-SI" sz="24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55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Stroški organizacijskega razvoja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>
                <a:solidFill>
                  <a:srgbClr val="FF0000"/>
                </a:solidFill>
              </a:rPr>
              <a:t>Namenjeno le NVO!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b="1" dirty="0" smtClean="0">
              <a:solidFill>
                <a:srgbClr val="FF0000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Kar potrebujete, da bi se organizacija razvila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Treningi, usposabljanja zaposlenih/prostovoljcev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CGP, </a:t>
            </a:r>
            <a:r>
              <a:rPr lang="sl-SI" sz="2400" dirty="0" err="1" smtClean="0"/>
              <a:t>zgodbarjenje</a:t>
            </a:r>
            <a:r>
              <a:rPr lang="sl-SI" sz="2400" dirty="0" smtClean="0"/>
              <a:t>, komunikacijska strategija …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Dolgoročni učinek ne hitre rešitve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dirty="0" smtClean="0"/>
              <a:t>Ni vezano na projekt, širša koristnost</a:t>
            </a:r>
          </a:p>
          <a:p>
            <a:pPr algn="just"/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 smtClean="0"/>
          </a:p>
          <a:p>
            <a:pPr algn="just"/>
            <a:endParaRPr lang="sl-SI" sz="2400" dirty="0"/>
          </a:p>
          <a:p>
            <a:pPr algn="just"/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19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62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Program delavnice</a:t>
            </a:r>
            <a:endParaRPr lang="sl-SI" b="1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706569"/>
              </p:ext>
            </p:extLst>
          </p:nvPr>
        </p:nvGraphicFramePr>
        <p:xfrm>
          <a:off x="899592" y="2636912"/>
          <a:ext cx="7488832" cy="3133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5880">
                  <a:extLst>
                    <a:ext uri="{9D8B030D-6E8A-4147-A177-3AD203B41FA5}">
                      <a16:colId xmlns:a16="http://schemas.microsoft.com/office/drawing/2014/main" xmlns="" val="3689124547"/>
                    </a:ext>
                  </a:extLst>
                </a:gridCol>
                <a:gridCol w="5902952">
                  <a:extLst>
                    <a:ext uri="{9D8B030D-6E8A-4147-A177-3AD203B41FA5}">
                      <a16:colId xmlns:a16="http://schemas.microsoft.com/office/drawing/2014/main" xmlns="" val="3318423123"/>
                    </a:ext>
                  </a:extLst>
                </a:gridCol>
              </a:tblGrid>
              <a:tr h="986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effectLst/>
                        </a:rPr>
                        <a:t>10.00 – 10.15</a:t>
                      </a:r>
                      <a:endParaRPr lang="sl-S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Statistika prijav in nadaljnji koraki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2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392463"/>
                  </a:ext>
                </a:extLst>
              </a:tr>
              <a:tr h="1160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10.15 – 11.30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Vsebinski poudarki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8503390"/>
                  </a:ext>
                </a:extLst>
              </a:tr>
              <a:tr h="986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11.30 – 12.00</a:t>
                      </a: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Finančni</a:t>
                      </a:r>
                      <a:r>
                        <a:rPr lang="sl-SI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poudarki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20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01706"/>
                  </a:ext>
                </a:extLst>
              </a:tr>
            </a:tbl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72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Posredni stroški 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123728"/>
            <a:ext cx="8229600" cy="3753543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>
                <a:solidFill>
                  <a:srgbClr val="FF0000"/>
                </a:solidFill>
              </a:rPr>
              <a:t>Do</a:t>
            </a:r>
            <a:r>
              <a:rPr lang="sl-SI" sz="2400" dirty="0" smtClean="0"/>
              <a:t> 15 % - določite vrednost, ki ustreza dejanskemu deležu …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 smtClean="0"/>
          </a:p>
          <a:p>
            <a:pPr algn="just"/>
            <a:endParaRPr lang="sl-SI" sz="2400" dirty="0"/>
          </a:p>
          <a:p>
            <a:pPr algn="just"/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20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39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Za konec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276872"/>
            <a:ext cx="8229600" cy="3600399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/>
              <a:t>Pazite na formule, preverite skupne zneske!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b="1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/>
              <a:t>Bodite realni, pretirano porabo bomo oklestili pred podpisom pogodbe – več dela za vas in nas </a:t>
            </a:r>
            <a:r>
              <a:rPr lang="sl-SI" sz="2400" b="1" dirty="0" smtClean="0">
                <a:sym typeface="Wingdings" panose="05000000000000000000" pitchFamily="2" charset="2"/>
              </a:rPr>
              <a:t>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b="1" dirty="0">
              <a:sym typeface="Wingdings" panose="05000000000000000000" pitchFamily="2" charset="2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>
                <a:sym typeface="Wingdings" panose="05000000000000000000" pitchFamily="2" charset="2"/>
              </a:rPr>
              <a:t>Zalaganja sredstev praviloma ne bo (predplačila, </a:t>
            </a:r>
            <a:r>
              <a:rPr lang="sl-SI" sz="2400" b="1" smtClean="0">
                <a:sym typeface="Wingdings" panose="05000000000000000000" pitchFamily="2" charset="2"/>
              </a:rPr>
              <a:t>možnost dodatnega nakazila), razen zadnjih 10 %.</a:t>
            </a:r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dirty="0" smtClean="0"/>
          </a:p>
          <a:p>
            <a:pPr algn="just"/>
            <a:endParaRPr lang="sl-SI" sz="2400" dirty="0"/>
          </a:p>
          <a:p>
            <a:pPr algn="just"/>
            <a:endParaRPr lang="sl-SI" sz="24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21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5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b="1" dirty="0" smtClean="0"/>
              <a:t>Vprašanja, dileme …</a:t>
            </a:r>
            <a:endParaRPr lang="sl-SI" sz="40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3873" y="2348880"/>
            <a:ext cx="8229600" cy="3528391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b="1" dirty="0" smtClean="0">
              <a:hlinkClick r:id="rId2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>
                <a:hlinkClick r:id="rId2"/>
              </a:rPr>
              <a:t>01 542 14 22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sz="2400" b="1" dirty="0">
              <a:hlinkClick r:id="rId2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sl-SI" sz="2400" b="1" dirty="0" smtClean="0">
                <a:hlinkClick r:id="rId2"/>
              </a:rPr>
              <a:t>podpora@acf-slovenia.si</a:t>
            </a:r>
            <a:r>
              <a:rPr lang="sl-SI" sz="2400" b="1" dirty="0" smtClean="0"/>
              <a:t> </a:t>
            </a:r>
            <a:endParaRPr lang="sl-SI" sz="2400" dirty="0" smtClean="0"/>
          </a:p>
          <a:p>
            <a:pPr algn="just"/>
            <a:endParaRPr lang="sl-SI" sz="2400" dirty="0"/>
          </a:p>
          <a:p>
            <a:pPr algn="just"/>
            <a:endParaRPr lang="sl-SI" sz="2400" dirty="0" smtClean="0"/>
          </a:p>
          <a:p>
            <a:pPr algn="just"/>
            <a:r>
              <a:rPr lang="sl-SI" sz="2400" dirty="0" smtClean="0"/>
              <a:t>Hvala, </a:t>
            </a:r>
          </a:p>
          <a:p>
            <a:pPr algn="just"/>
            <a:r>
              <a:rPr lang="sl-SI" sz="2400" dirty="0" smtClean="0"/>
              <a:t>Tina, Mateja in Veronika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22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84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08720"/>
            <a:ext cx="8229600" cy="1215008"/>
          </a:xfrm>
        </p:spPr>
        <p:txBody>
          <a:bodyPr/>
          <a:lstStyle/>
          <a:p>
            <a:r>
              <a:rPr lang="sl-SI" sz="4000" b="1" dirty="0" smtClean="0"/>
              <a:t>Statistika prve faze</a:t>
            </a:r>
            <a:endParaRPr lang="sl-SI" sz="4000" b="1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04350"/>
              </p:ext>
            </p:extLst>
          </p:nvPr>
        </p:nvGraphicFramePr>
        <p:xfrm>
          <a:off x="539552" y="2060848"/>
          <a:ext cx="8229600" cy="3985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Podatek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srednji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veliki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skupaj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št. Prijav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63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163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Bilateralni</a:t>
                      </a:r>
                      <a:r>
                        <a:rPr lang="sl-SI" sz="20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partnerji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29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Znesek </a:t>
                      </a: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zaprošenih sredstev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3.082.797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10.831.686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13.914.483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št. dopolnitev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11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24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št. zavrnitev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13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16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29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št. prepozno oddanih/prispelih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sl-SI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št. vlog v ocenjevanju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49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84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133</a:t>
                      </a:r>
                      <a:endParaRPr lang="sl-S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3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113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407410"/>
          </a:xfrm>
        </p:spPr>
        <p:txBody>
          <a:bodyPr/>
          <a:lstStyle/>
          <a:p>
            <a:endParaRPr lang="sl-SI" sz="4000" b="1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068733"/>
              </p:ext>
            </p:extLst>
          </p:nvPr>
        </p:nvGraphicFramePr>
        <p:xfrm>
          <a:off x="594473" y="1767025"/>
          <a:ext cx="8083784" cy="4098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5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12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52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52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6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Programski rezultat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Ocenjeni srednji</a:t>
                      </a:r>
                      <a:endParaRPr lang="sl-SI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Ocenjeni veliki</a:t>
                      </a:r>
                      <a:endParaRPr lang="sl-SI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 faza srednji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Predvidoma podprti srednji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 faza veliki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Predvidoma podprti veliki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Okrepljena zagovorniška/</a:t>
                      </a:r>
                      <a:r>
                        <a:rPr lang="sl-SI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watchdog</a:t>
                      </a: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vloga </a:t>
                      </a:r>
                      <a:r>
                        <a:rPr lang="sl-SI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NVO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18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40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10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8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20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4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Povečana podpora državljanski vzgoji in </a:t>
                      </a:r>
                      <a:r>
                        <a:rPr lang="sl-SI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človekovim</a:t>
                      </a:r>
                      <a:r>
                        <a:rPr lang="sl-SI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pravicam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7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8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sl-SI" sz="1800" b="1" dirty="0" smtClean="0">
                          <a:latin typeface="+mn-lt"/>
                        </a:rPr>
                        <a:t>4</a:t>
                      </a:r>
                      <a:endParaRPr lang="sl-SI" sz="18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800" b="1" dirty="0" smtClean="0">
                          <a:latin typeface="+mn-lt"/>
                        </a:rPr>
                        <a:t>4</a:t>
                      </a:r>
                      <a:endParaRPr lang="sl-SI" sz="1800" b="1" dirty="0">
                        <a:latin typeface="+mn-lt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4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2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Opolnomočene</a:t>
                      </a: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ranljive skupine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24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36</a:t>
                      </a:r>
                      <a:endParaRPr lang="sl-SI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13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3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17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+mn-lt"/>
                        </a:rPr>
                        <a:t>2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4</a:t>
            </a:fld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716016" y="436510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/>
              <a:t>Odvisno od kakovosti prijav!!!</a:t>
            </a:r>
            <a:endParaRPr lang="sl-SI" sz="1600" b="1" dirty="0"/>
          </a:p>
        </p:txBody>
      </p:sp>
      <p:sp>
        <p:nvSpPr>
          <p:cNvPr id="8" name="Elipsa 7"/>
          <p:cNvSpPr/>
          <p:nvPr/>
        </p:nvSpPr>
        <p:spPr>
          <a:xfrm>
            <a:off x="5796136" y="44965"/>
            <a:ext cx="252028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b="1" dirty="0">
                <a:solidFill>
                  <a:srgbClr val="FFC000"/>
                </a:solidFill>
              </a:rPr>
              <a:t>Možno </a:t>
            </a:r>
            <a:r>
              <a:rPr lang="sl-SI" sz="1400" b="1" dirty="0" smtClean="0">
                <a:solidFill>
                  <a:srgbClr val="FFC000"/>
                </a:solidFill>
              </a:rPr>
              <a:t>spreminjanje sredstev po rezultatih in med projekti (veliki/srednji</a:t>
            </a:r>
            <a:r>
              <a:rPr lang="sl-SI" dirty="0" smtClean="0">
                <a:solidFill>
                  <a:srgbClr val="FFC000"/>
                </a:solidFill>
              </a:rPr>
              <a:t>)</a:t>
            </a:r>
            <a:endParaRPr lang="sl-SI" dirty="0">
              <a:solidFill>
                <a:srgbClr val="FFC000"/>
              </a:solidFill>
            </a:endParaRPr>
          </a:p>
        </p:txBody>
      </p:sp>
      <p:sp>
        <p:nvSpPr>
          <p:cNvPr id="9" name="Puščica dol 8"/>
          <p:cNvSpPr/>
          <p:nvPr/>
        </p:nvSpPr>
        <p:spPr>
          <a:xfrm rot="1853263">
            <a:off x="5696631" y="885962"/>
            <a:ext cx="911218" cy="1049169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Desna puščica 9"/>
          <p:cNvSpPr/>
          <p:nvPr/>
        </p:nvSpPr>
        <p:spPr>
          <a:xfrm rot="3711291">
            <a:off x="7485741" y="992093"/>
            <a:ext cx="1077055" cy="79208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90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92088"/>
          </a:xfrm>
        </p:spPr>
        <p:txBody>
          <a:bodyPr/>
          <a:lstStyle/>
          <a:p>
            <a:r>
              <a:rPr lang="sl-SI" sz="4000" b="1" dirty="0" smtClean="0"/>
              <a:t>Proces do prijave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1844824"/>
            <a:ext cx="8098567" cy="4032447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3000" dirty="0" smtClean="0"/>
              <a:t>Vse teče znova (≠ slalom pri alpskem smučanju). Ocenjevalci gledajo samo prijavnico iz 2. faze – informacij od prej ne bodo imeli!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3000" dirty="0" smtClean="0"/>
              <a:t>Pozorno preverite obrazložitev, še enkrat preberite Smernice glede programskih kazalnikov in poslušajte </a:t>
            </a:r>
            <a:r>
              <a:rPr lang="sl-SI" sz="3000" dirty="0" err="1" smtClean="0"/>
              <a:t>info</a:t>
            </a:r>
            <a:r>
              <a:rPr lang="sl-SI" sz="3000" dirty="0" smtClean="0"/>
              <a:t> delavnico na </a:t>
            </a:r>
            <a:r>
              <a:rPr lang="sl-SI" sz="3000" dirty="0" err="1" smtClean="0"/>
              <a:t>Youtube</a:t>
            </a:r>
            <a:r>
              <a:rPr lang="sl-SI" sz="3000" dirty="0" smtClean="0"/>
              <a:t>/CNVOS</a:t>
            </a:r>
            <a:endParaRPr lang="sl-SI" sz="30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5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4418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20078"/>
          </a:xfrm>
        </p:spPr>
        <p:txBody>
          <a:bodyPr/>
          <a:lstStyle/>
          <a:p>
            <a:r>
              <a:rPr lang="sl-SI" sz="4000" b="1" dirty="0" smtClean="0"/>
              <a:t>Individualna svetovanja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1700806"/>
            <a:ext cx="8229600" cy="4176465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Ni obvezno, je pa priporočljivo (javite v vsakem primeru!)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Vsakemu prijavitelju dodeljena svetovalka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Na termin se naročite preko naroci.me storitve + dodajte številko projekta (</a:t>
            </a:r>
            <a:r>
              <a:rPr lang="sl-SI" sz="2400" b="1" dirty="0" smtClean="0">
                <a:solidFill>
                  <a:srgbClr val="FF0000"/>
                </a:solidFill>
              </a:rPr>
              <a:t>VP – XXX; SP – XXX</a:t>
            </a:r>
            <a:r>
              <a:rPr lang="sl-SI" sz="2400" dirty="0" smtClean="0"/>
              <a:t>)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Svetovalki vsaj 1 dan pred svetovanjem pošljite izpolnjen vprašalnik o kapacitetah organizacije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dirty="0" smtClean="0"/>
              <a:t>Tema svetovanja:</a:t>
            </a:r>
          </a:p>
          <a:p>
            <a:pPr marL="1314450" lvl="1" indent="-571500">
              <a:buFont typeface="Courier New" panose="02070309020205020404" pitchFamily="49" charset="0"/>
              <a:buChar char="o"/>
            </a:pPr>
            <a:r>
              <a:rPr lang="sl-SI" sz="2400" dirty="0" smtClean="0"/>
              <a:t>Konkretne izboljšave prijave/ideje (izboljšave glede na RF)</a:t>
            </a:r>
          </a:p>
          <a:p>
            <a:pPr marL="1314450" lvl="1" indent="-571500">
              <a:buFont typeface="Courier New" panose="02070309020205020404" pitchFamily="49" charset="0"/>
              <a:buChar char="o"/>
            </a:pPr>
            <a:r>
              <a:rPr lang="sl-SI" sz="2400" dirty="0" smtClean="0"/>
              <a:t>Aktivnosti za organizacijski razvoj</a:t>
            </a:r>
          </a:p>
          <a:p>
            <a:pPr lvl="1" indent="0">
              <a:buNone/>
            </a:pPr>
            <a:endParaRPr lang="sl-SI" sz="24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6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371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980728"/>
            <a:ext cx="8229600" cy="720080"/>
          </a:xfrm>
        </p:spPr>
        <p:txBody>
          <a:bodyPr/>
          <a:lstStyle/>
          <a:p>
            <a:r>
              <a:rPr lang="sl-SI" sz="4000" b="1" dirty="0" smtClean="0"/>
              <a:t>Postopek prijave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1844824"/>
            <a:ext cx="8229600" cy="4032447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b="1" dirty="0" smtClean="0">
                <a:solidFill>
                  <a:srgbClr val="FF0000"/>
                </a:solidFill>
              </a:rPr>
              <a:t>Rok: 10. 4. 2020 ob 12. uri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dirty="0" smtClean="0"/>
              <a:t>Na isti elektronski naslov kot prvič – pazite na delitev veliki/srednji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dirty="0" smtClean="0"/>
              <a:t>Prijavnica, finančni načrt, izjava partnerja (za nove partnerje)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7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9087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5000" b="1" dirty="0" smtClean="0"/>
              <a:t>Poudarki prijavnice </a:t>
            </a:r>
            <a:endParaRPr lang="sl-SI" sz="5000" b="1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8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0464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8657" y="1124744"/>
            <a:ext cx="8229600" cy="720080"/>
          </a:xfrm>
        </p:spPr>
        <p:txBody>
          <a:bodyPr/>
          <a:lstStyle/>
          <a:p>
            <a:r>
              <a:rPr lang="sl-SI" sz="4000" b="1" dirty="0" smtClean="0"/>
              <a:t>Vsebina projekta</a:t>
            </a:r>
            <a:endParaRPr lang="sl-SI" sz="40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33873" y="2060848"/>
            <a:ext cx="8229600" cy="3816423"/>
          </a:xfrm>
        </p:spPr>
        <p:txBody>
          <a:bodyPr/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u="sng" dirty="0" smtClean="0"/>
              <a:t>Opredelitev problema</a:t>
            </a:r>
            <a:r>
              <a:rPr lang="sl-SI" sz="2400" dirty="0" smtClean="0"/>
              <a:t>: bodite </a:t>
            </a:r>
            <a:r>
              <a:rPr lang="sl-SI" sz="2400" b="1" dirty="0" smtClean="0"/>
              <a:t>konkretni</a:t>
            </a:r>
            <a:r>
              <a:rPr lang="sl-SI" sz="2400" dirty="0" smtClean="0"/>
              <a:t>, ne bežite od konkurence – zakaj ste drugačni, kako konkretno boste reševali problem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u="sng" dirty="0" smtClean="0"/>
              <a:t>Ciljne skupine:</a:t>
            </a:r>
            <a:r>
              <a:rPr lang="sl-SI" sz="2400" b="1" dirty="0"/>
              <a:t> </a:t>
            </a:r>
            <a:r>
              <a:rPr lang="sl-SI" sz="2400" b="1" dirty="0" smtClean="0"/>
              <a:t>konkretnost</a:t>
            </a:r>
            <a:r>
              <a:rPr lang="sl-SI" sz="2400" dirty="0" smtClean="0"/>
              <a:t>, navedite tudi glavne značilnosti (starost, spol, etnična struktura – če relevantno, geografsko območje), predvsem tudi pomembno, kako ste identificirali potrebe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l-SI" sz="2400" u="sng" dirty="0" smtClean="0"/>
              <a:t>Skladnost s cilji:</a:t>
            </a:r>
            <a:r>
              <a:rPr lang="sl-SI" sz="2400" dirty="0" smtClean="0"/>
              <a:t> navedite tiste, ki so res v fokusu</a:t>
            </a:r>
            <a:r>
              <a:rPr lang="sl-SI" sz="2400" u="sng" dirty="0" smtClean="0"/>
              <a:t> </a:t>
            </a:r>
            <a:endParaRPr lang="sl-SI" sz="2400" u="sng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DC841-7BBA-44EC-9AFF-238434F2D85C}" type="slidenum">
              <a:rPr lang="sl-SI" smtClean="0"/>
              <a:t>9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145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975</Words>
  <Application>Microsoft Office PowerPoint</Application>
  <PresentationFormat>Diaprojekcija na zaslonu (4:3)</PresentationFormat>
  <Paragraphs>196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Officeova tema</vt:lpstr>
      <vt:lpstr>Javni razpis za srednje in velike projekte  Informativna delavnica –  2. faza prijav</vt:lpstr>
      <vt:lpstr>Program delavnice</vt:lpstr>
      <vt:lpstr>Statistika prve faze</vt:lpstr>
      <vt:lpstr>PowerPointova predstavitev</vt:lpstr>
      <vt:lpstr>Proces do prijave</vt:lpstr>
      <vt:lpstr>Individualna svetovanja</vt:lpstr>
      <vt:lpstr>Postopek prijave</vt:lpstr>
      <vt:lpstr>PowerPointova predstavitev</vt:lpstr>
      <vt:lpstr>Vsebina projekta</vt:lpstr>
      <vt:lpstr>Načrt aktivnosti</vt:lpstr>
      <vt:lpstr>Komunikacijski načrt</vt:lpstr>
      <vt:lpstr>Krepitev organizacije</vt:lpstr>
      <vt:lpstr>Tveganja </vt:lpstr>
      <vt:lpstr>Finančni poudarki</vt:lpstr>
      <vt:lpstr>Stroški osebja</vt:lpstr>
      <vt:lpstr>Stroški osebja iz javnih zavodov</vt:lpstr>
      <vt:lpstr>Stroški dela prostovoljcev</vt:lpstr>
      <vt:lpstr>Stroški nakupa/uporabe opreme ter obnove nepremičnin</vt:lpstr>
      <vt:lpstr>Stroški organizacijskega razvoja</vt:lpstr>
      <vt:lpstr>Posredni stroški </vt:lpstr>
      <vt:lpstr>Za konec</vt:lpstr>
      <vt:lpstr>Vprašanja, dileme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Citizens Fund v Sloveniji</dc:title>
  <dc:creator>Tina Divjak</dc:creator>
  <cp:lastModifiedBy>Tina Mithans</cp:lastModifiedBy>
  <cp:revision>28</cp:revision>
  <dcterms:created xsi:type="dcterms:W3CDTF">2018-11-21T13:52:51Z</dcterms:created>
  <dcterms:modified xsi:type="dcterms:W3CDTF">2020-02-26T12:55:53Z</dcterms:modified>
</cp:coreProperties>
</file>