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8" r:id="rId2"/>
    <p:sldId id="260" r:id="rId3"/>
    <p:sldId id="261" r:id="rId4"/>
    <p:sldId id="262" r:id="rId5"/>
    <p:sldId id="263" r:id="rId6"/>
    <p:sldId id="264" r:id="rId7"/>
    <p:sldId id="270" r:id="rId8"/>
    <p:sldId id="265" r:id="rId9"/>
    <p:sldId id="268" r:id="rId10"/>
    <p:sldId id="269" r:id="rId11"/>
    <p:sldId id="275" r:id="rId12"/>
    <p:sldId id="276" r:id="rId13"/>
    <p:sldId id="277" r:id="rId14"/>
    <p:sldId id="278" r:id="rId15"/>
    <p:sldId id="279" r:id="rId16"/>
    <p:sldId id="271" r:id="rId17"/>
    <p:sldId id="274" r:id="rId18"/>
    <p:sldId id="282" r:id="rId19"/>
    <p:sldId id="272" r:id="rId20"/>
    <p:sldId id="283" r:id="rId21"/>
    <p:sldId id="273" r:id="rId2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5EAFF-73AC-4285-AD31-A36174A85C32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3D3E95A2-5215-4113-9368-0E3BD0495C4F}">
      <dgm:prSet phldrT="[besedilo]"/>
      <dgm:spPr/>
      <dgm:t>
        <a:bodyPr/>
        <a:lstStyle/>
        <a:p>
          <a:r>
            <a:rPr lang="sl-SI" dirty="0" smtClean="0"/>
            <a:t>R1</a:t>
          </a:r>
          <a:endParaRPr lang="sl-SI" dirty="0"/>
        </a:p>
      </dgm:t>
    </dgm:pt>
    <dgm:pt modelId="{16C8C9CC-8B7B-470D-AEA3-6CC638FC3DD0}" type="parTrans" cxnId="{2C7FC486-6D29-4C9E-987C-615F82610908}">
      <dgm:prSet/>
      <dgm:spPr/>
      <dgm:t>
        <a:bodyPr/>
        <a:lstStyle/>
        <a:p>
          <a:endParaRPr lang="sl-SI"/>
        </a:p>
      </dgm:t>
    </dgm:pt>
    <dgm:pt modelId="{BAC590B4-D16C-4433-90D2-AD0035FDE4C8}" type="sibTrans" cxnId="{2C7FC486-6D29-4C9E-987C-615F82610908}">
      <dgm:prSet/>
      <dgm:spPr/>
      <dgm:t>
        <a:bodyPr/>
        <a:lstStyle/>
        <a:p>
          <a:endParaRPr lang="sl-SI"/>
        </a:p>
      </dgm:t>
    </dgm:pt>
    <dgm:pt modelId="{4C02E600-DDC0-48B7-A2AA-FD1F8402C266}">
      <dgm:prSet phldrT="[besedilo]" custT="1"/>
      <dgm:spPr/>
      <dgm:t>
        <a:bodyPr/>
        <a:lstStyle/>
        <a:p>
          <a:r>
            <a:rPr lang="sl-SI" sz="2000" dirty="0" smtClean="0"/>
            <a:t>Vpliv na predpise</a:t>
          </a:r>
          <a:endParaRPr lang="sl-SI" sz="2000" dirty="0"/>
        </a:p>
      </dgm:t>
    </dgm:pt>
    <dgm:pt modelId="{3A240E62-CE47-4F61-B21E-C9347FAF849F}" type="parTrans" cxnId="{C0B3350C-B4EB-40E1-94F1-38EA994E630F}">
      <dgm:prSet/>
      <dgm:spPr/>
      <dgm:t>
        <a:bodyPr/>
        <a:lstStyle/>
        <a:p>
          <a:endParaRPr lang="sl-SI"/>
        </a:p>
      </dgm:t>
    </dgm:pt>
    <dgm:pt modelId="{3F9BD23E-0C90-4427-88C6-A10C5C63700F}" type="sibTrans" cxnId="{C0B3350C-B4EB-40E1-94F1-38EA994E630F}">
      <dgm:prSet/>
      <dgm:spPr/>
      <dgm:t>
        <a:bodyPr/>
        <a:lstStyle/>
        <a:p>
          <a:endParaRPr lang="sl-SI"/>
        </a:p>
      </dgm:t>
    </dgm:pt>
    <dgm:pt modelId="{30167C9F-82B4-46D2-83BD-596F6FEB4DE3}">
      <dgm:prSet phldrT="[besedilo]" custT="1"/>
      <dgm:spPr/>
      <dgm:t>
        <a:bodyPr/>
        <a:lstStyle/>
        <a:p>
          <a:r>
            <a:rPr lang="sl-SI" sz="2000" dirty="0" smtClean="0"/>
            <a:t>Uporaba podatkov</a:t>
          </a:r>
          <a:endParaRPr lang="sl-SI" sz="2000" dirty="0"/>
        </a:p>
      </dgm:t>
    </dgm:pt>
    <dgm:pt modelId="{06001256-F60A-4200-A48B-0B0A2DE0BC06}" type="parTrans" cxnId="{2875ED29-F945-456D-AD5C-8D9506D548EA}">
      <dgm:prSet/>
      <dgm:spPr/>
      <dgm:t>
        <a:bodyPr/>
        <a:lstStyle/>
        <a:p>
          <a:endParaRPr lang="sl-SI"/>
        </a:p>
      </dgm:t>
    </dgm:pt>
    <dgm:pt modelId="{6D437EA2-45D7-4CA6-B614-ECAD13FD564B}" type="sibTrans" cxnId="{2875ED29-F945-456D-AD5C-8D9506D548EA}">
      <dgm:prSet/>
      <dgm:spPr/>
      <dgm:t>
        <a:bodyPr/>
        <a:lstStyle/>
        <a:p>
          <a:endParaRPr lang="sl-SI"/>
        </a:p>
      </dgm:t>
    </dgm:pt>
    <dgm:pt modelId="{9F98942B-6C92-491E-A294-A9657468F763}">
      <dgm:prSet phldrT="[besedilo]" custT="1"/>
      <dgm:spPr/>
      <dgm:t>
        <a:bodyPr/>
        <a:lstStyle/>
        <a:p>
          <a:r>
            <a:rPr lang="sl-SI" sz="1800" dirty="0" smtClean="0"/>
            <a:t>Vključevanje ljudi v aktivnosti</a:t>
          </a:r>
          <a:endParaRPr lang="sl-SI" sz="1800" dirty="0"/>
        </a:p>
      </dgm:t>
    </dgm:pt>
    <dgm:pt modelId="{CA18DABC-E8D8-4DA6-96BE-6240717F8F2F}" type="parTrans" cxnId="{BEE5FDE6-3981-4378-89BB-2DE2B01F417E}">
      <dgm:prSet/>
      <dgm:spPr/>
      <dgm:t>
        <a:bodyPr/>
        <a:lstStyle/>
        <a:p>
          <a:endParaRPr lang="sl-SI"/>
        </a:p>
      </dgm:t>
    </dgm:pt>
    <dgm:pt modelId="{CF445C44-7282-4F3D-9CE2-39BC58062F27}" type="sibTrans" cxnId="{BEE5FDE6-3981-4378-89BB-2DE2B01F417E}">
      <dgm:prSet/>
      <dgm:spPr/>
      <dgm:t>
        <a:bodyPr/>
        <a:lstStyle/>
        <a:p>
          <a:endParaRPr lang="sl-SI"/>
        </a:p>
      </dgm:t>
    </dgm:pt>
    <dgm:pt modelId="{D4647286-1AEB-4D8B-B024-57FED2BFAF24}">
      <dgm:prSet phldrT="[besedilo]" custT="1"/>
      <dgm:spPr/>
      <dgm:t>
        <a:bodyPr/>
        <a:lstStyle/>
        <a:p>
          <a:r>
            <a:rPr lang="sl-SI" sz="2000" dirty="0" smtClean="0"/>
            <a:t>Zagovorniške kampanje</a:t>
          </a:r>
          <a:endParaRPr lang="sl-SI" sz="2000" dirty="0"/>
        </a:p>
      </dgm:t>
    </dgm:pt>
    <dgm:pt modelId="{16DC7672-42ED-4FFB-9A7A-0B2EDC16CD35}" type="parTrans" cxnId="{740A4CB6-5EFC-44D5-94F7-8B25E01380E5}">
      <dgm:prSet/>
      <dgm:spPr/>
      <dgm:t>
        <a:bodyPr/>
        <a:lstStyle/>
        <a:p>
          <a:endParaRPr lang="sl-SI"/>
        </a:p>
      </dgm:t>
    </dgm:pt>
    <dgm:pt modelId="{F9CBC6CF-3505-48F2-8272-9A0C647C43C3}" type="sibTrans" cxnId="{740A4CB6-5EFC-44D5-94F7-8B25E01380E5}">
      <dgm:prSet/>
      <dgm:spPr/>
      <dgm:t>
        <a:bodyPr/>
        <a:lstStyle/>
        <a:p>
          <a:endParaRPr lang="sl-SI"/>
        </a:p>
      </dgm:t>
    </dgm:pt>
    <dgm:pt modelId="{FD4AAE14-A905-4522-AB29-91F2FA7EA090}">
      <dgm:prSet/>
      <dgm:spPr/>
      <dgm:t>
        <a:bodyPr/>
        <a:lstStyle/>
        <a:p>
          <a:r>
            <a:rPr lang="sl-SI" dirty="0" smtClean="0"/>
            <a:t>Spremljanje dela institucij</a:t>
          </a:r>
          <a:endParaRPr lang="sl-SI" dirty="0"/>
        </a:p>
      </dgm:t>
    </dgm:pt>
    <dgm:pt modelId="{04313217-6D18-4806-BDC8-9A9AD7761E8C}" type="parTrans" cxnId="{E7DB64F9-DE42-48D2-8A40-922BE6F2743A}">
      <dgm:prSet/>
      <dgm:spPr/>
      <dgm:t>
        <a:bodyPr/>
        <a:lstStyle/>
        <a:p>
          <a:endParaRPr lang="sl-SI"/>
        </a:p>
      </dgm:t>
    </dgm:pt>
    <dgm:pt modelId="{A3E98C5E-EAF0-4C1A-BA06-D684862BDF5E}" type="sibTrans" cxnId="{E7DB64F9-DE42-48D2-8A40-922BE6F2743A}">
      <dgm:prSet/>
      <dgm:spPr/>
      <dgm:t>
        <a:bodyPr/>
        <a:lstStyle/>
        <a:p>
          <a:endParaRPr lang="sl-SI"/>
        </a:p>
      </dgm:t>
    </dgm:pt>
    <dgm:pt modelId="{94CECEF1-30D1-4204-948D-DF5BD73F1FBE}">
      <dgm:prSet/>
      <dgm:spPr/>
      <dgm:t>
        <a:bodyPr/>
        <a:lstStyle/>
        <a:p>
          <a:endParaRPr lang="sl-SI" dirty="0"/>
        </a:p>
      </dgm:t>
    </dgm:pt>
    <dgm:pt modelId="{7FB3FB64-7AC3-46CA-B299-39677348C31F}" type="parTrans" cxnId="{75A041A5-5D78-45C2-A4B1-13F040D928C7}">
      <dgm:prSet/>
      <dgm:spPr/>
      <dgm:t>
        <a:bodyPr/>
        <a:lstStyle/>
        <a:p>
          <a:endParaRPr lang="sl-SI"/>
        </a:p>
      </dgm:t>
    </dgm:pt>
    <dgm:pt modelId="{7FB84965-207E-4CB6-A28A-352DEB6DA274}" type="sibTrans" cxnId="{75A041A5-5D78-45C2-A4B1-13F040D928C7}">
      <dgm:prSet/>
      <dgm:spPr/>
      <dgm:t>
        <a:bodyPr/>
        <a:lstStyle/>
        <a:p>
          <a:endParaRPr lang="sl-SI"/>
        </a:p>
      </dgm:t>
    </dgm:pt>
    <dgm:pt modelId="{340705B8-8D00-42EF-A7E0-ACA750C0B07D}" type="pres">
      <dgm:prSet presAssocID="{EAB5EAFF-73AC-4285-AD31-A36174A85C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F5EEA5AD-437C-4F9E-BC32-714CCD06C80A}" type="pres">
      <dgm:prSet presAssocID="{3D3E95A2-5215-4113-9368-0E3BD0495C4F}" presName="centerShape" presStyleLbl="node0" presStyleIdx="0" presStyleCnt="1"/>
      <dgm:spPr/>
      <dgm:t>
        <a:bodyPr/>
        <a:lstStyle/>
        <a:p>
          <a:endParaRPr lang="sl-SI"/>
        </a:p>
      </dgm:t>
    </dgm:pt>
    <dgm:pt modelId="{3CC429E0-F18E-48CE-9126-F6F978432597}" type="pres">
      <dgm:prSet presAssocID="{3A240E62-CE47-4F61-B21E-C9347FAF849F}" presName="Name9" presStyleLbl="parChTrans1D2" presStyleIdx="0" presStyleCnt="5"/>
      <dgm:spPr/>
      <dgm:t>
        <a:bodyPr/>
        <a:lstStyle/>
        <a:p>
          <a:endParaRPr lang="sl-SI"/>
        </a:p>
      </dgm:t>
    </dgm:pt>
    <dgm:pt modelId="{EF414B92-95AD-4188-9AD0-CF44BBA8DCDD}" type="pres">
      <dgm:prSet presAssocID="{3A240E62-CE47-4F61-B21E-C9347FAF849F}" presName="connTx" presStyleLbl="parChTrans1D2" presStyleIdx="0" presStyleCnt="5"/>
      <dgm:spPr/>
      <dgm:t>
        <a:bodyPr/>
        <a:lstStyle/>
        <a:p>
          <a:endParaRPr lang="sl-SI"/>
        </a:p>
      </dgm:t>
    </dgm:pt>
    <dgm:pt modelId="{0F90D5A2-223B-4B17-9656-5EE729DE524D}" type="pres">
      <dgm:prSet presAssocID="{4C02E600-DDC0-48B7-A2AA-FD1F8402C2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3C9F850-B532-4275-9948-4F42CA18813F}" type="pres">
      <dgm:prSet presAssocID="{06001256-F60A-4200-A48B-0B0A2DE0BC06}" presName="Name9" presStyleLbl="parChTrans1D2" presStyleIdx="1" presStyleCnt="5"/>
      <dgm:spPr/>
      <dgm:t>
        <a:bodyPr/>
        <a:lstStyle/>
        <a:p>
          <a:endParaRPr lang="sl-SI"/>
        </a:p>
      </dgm:t>
    </dgm:pt>
    <dgm:pt modelId="{F3B5FB5B-CD0E-4A09-928B-3BA9BE5FEDE2}" type="pres">
      <dgm:prSet presAssocID="{06001256-F60A-4200-A48B-0B0A2DE0BC06}" presName="connTx" presStyleLbl="parChTrans1D2" presStyleIdx="1" presStyleCnt="5"/>
      <dgm:spPr/>
      <dgm:t>
        <a:bodyPr/>
        <a:lstStyle/>
        <a:p>
          <a:endParaRPr lang="sl-SI"/>
        </a:p>
      </dgm:t>
    </dgm:pt>
    <dgm:pt modelId="{597B9BE3-33D3-4E9D-B786-FA38D293270A}" type="pres">
      <dgm:prSet presAssocID="{30167C9F-82B4-46D2-83BD-596F6FEB4DE3}" presName="node" presStyleLbl="node1" presStyleIdx="1" presStyleCnt="5" custScaleX="12695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C07D40F-7E3E-41A7-B2D1-68BBE941C09B}" type="pres">
      <dgm:prSet presAssocID="{CA18DABC-E8D8-4DA6-96BE-6240717F8F2F}" presName="Name9" presStyleLbl="parChTrans1D2" presStyleIdx="2" presStyleCnt="5"/>
      <dgm:spPr/>
      <dgm:t>
        <a:bodyPr/>
        <a:lstStyle/>
        <a:p>
          <a:endParaRPr lang="sl-SI"/>
        </a:p>
      </dgm:t>
    </dgm:pt>
    <dgm:pt modelId="{275400A3-9959-44C5-B9A8-FD268CB5700F}" type="pres">
      <dgm:prSet presAssocID="{CA18DABC-E8D8-4DA6-96BE-6240717F8F2F}" presName="connTx" presStyleLbl="parChTrans1D2" presStyleIdx="2" presStyleCnt="5"/>
      <dgm:spPr/>
      <dgm:t>
        <a:bodyPr/>
        <a:lstStyle/>
        <a:p>
          <a:endParaRPr lang="sl-SI"/>
        </a:p>
      </dgm:t>
    </dgm:pt>
    <dgm:pt modelId="{441D9BC2-CEC2-4893-B064-8CC01E3CD5E3}" type="pres">
      <dgm:prSet presAssocID="{9F98942B-6C92-491E-A294-A9657468F763}" presName="node" presStyleLbl="node1" presStyleIdx="2" presStyleCnt="5" custScaleX="136290" custScaleY="11608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3AEA749-7F33-4995-A183-0CD73AA424A6}" type="pres">
      <dgm:prSet presAssocID="{16DC7672-42ED-4FFB-9A7A-0B2EDC16CD35}" presName="Name9" presStyleLbl="parChTrans1D2" presStyleIdx="3" presStyleCnt="5"/>
      <dgm:spPr/>
      <dgm:t>
        <a:bodyPr/>
        <a:lstStyle/>
        <a:p>
          <a:endParaRPr lang="sl-SI"/>
        </a:p>
      </dgm:t>
    </dgm:pt>
    <dgm:pt modelId="{0542F30C-9E2C-4BB7-88B2-B4A40DF0DFD0}" type="pres">
      <dgm:prSet presAssocID="{16DC7672-42ED-4FFB-9A7A-0B2EDC16CD35}" presName="connTx" presStyleLbl="parChTrans1D2" presStyleIdx="3" presStyleCnt="5"/>
      <dgm:spPr/>
      <dgm:t>
        <a:bodyPr/>
        <a:lstStyle/>
        <a:p>
          <a:endParaRPr lang="sl-SI"/>
        </a:p>
      </dgm:t>
    </dgm:pt>
    <dgm:pt modelId="{3F946CE6-8233-4635-AF1C-D8537F1592E7}" type="pres">
      <dgm:prSet presAssocID="{D4647286-1AEB-4D8B-B024-57FED2BFAF24}" presName="node" presStyleLbl="node1" presStyleIdx="3" presStyleCnt="5" custScaleX="14437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91046CB-DFD5-4304-A648-A186D174174C}" type="pres">
      <dgm:prSet presAssocID="{04313217-6D18-4806-BDC8-9A9AD7761E8C}" presName="Name9" presStyleLbl="parChTrans1D2" presStyleIdx="4" presStyleCnt="5"/>
      <dgm:spPr/>
      <dgm:t>
        <a:bodyPr/>
        <a:lstStyle/>
        <a:p>
          <a:endParaRPr lang="sl-SI"/>
        </a:p>
      </dgm:t>
    </dgm:pt>
    <dgm:pt modelId="{814A8E40-2D8B-4474-A324-955F000A55EA}" type="pres">
      <dgm:prSet presAssocID="{04313217-6D18-4806-BDC8-9A9AD7761E8C}" presName="connTx" presStyleLbl="parChTrans1D2" presStyleIdx="4" presStyleCnt="5"/>
      <dgm:spPr/>
      <dgm:t>
        <a:bodyPr/>
        <a:lstStyle/>
        <a:p>
          <a:endParaRPr lang="sl-SI"/>
        </a:p>
      </dgm:t>
    </dgm:pt>
    <dgm:pt modelId="{71451718-6AC7-48E3-8185-5BE85737AD60}" type="pres">
      <dgm:prSet presAssocID="{FD4AAE14-A905-4522-AB29-91F2FA7EA090}" presName="node" presStyleLbl="node1" presStyleIdx="4" presStyleCnt="5" custScaleX="15366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29219D6-9054-4A21-9185-6EB06AC17347}" type="presOf" srcId="{3D3E95A2-5215-4113-9368-0E3BD0495C4F}" destId="{F5EEA5AD-437C-4F9E-BC32-714CCD06C80A}" srcOrd="0" destOrd="0" presId="urn:microsoft.com/office/officeart/2005/8/layout/radial1"/>
    <dgm:cxn modelId="{95BCADE4-304F-4BF9-AE34-9F68F1292A34}" type="presOf" srcId="{9F98942B-6C92-491E-A294-A9657468F763}" destId="{441D9BC2-CEC2-4893-B064-8CC01E3CD5E3}" srcOrd="0" destOrd="0" presId="urn:microsoft.com/office/officeart/2005/8/layout/radial1"/>
    <dgm:cxn modelId="{207456B4-41F9-4973-B32C-8849E7DDACC6}" type="presOf" srcId="{06001256-F60A-4200-A48B-0B0A2DE0BC06}" destId="{53C9F850-B532-4275-9948-4F42CA18813F}" srcOrd="0" destOrd="0" presId="urn:microsoft.com/office/officeart/2005/8/layout/radial1"/>
    <dgm:cxn modelId="{740A4CB6-5EFC-44D5-94F7-8B25E01380E5}" srcId="{3D3E95A2-5215-4113-9368-0E3BD0495C4F}" destId="{D4647286-1AEB-4D8B-B024-57FED2BFAF24}" srcOrd="3" destOrd="0" parTransId="{16DC7672-42ED-4FFB-9A7A-0B2EDC16CD35}" sibTransId="{F9CBC6CF-3505-48F2-8272-9A0C647C43C3}"/>
    <dgm:cxn modelId="{66FAD8AC-3592-4978-9AC9-06082BBBE829}" type="presOf" srcId="{FD4AAE14-A905-4522-AB29-91F2FA7EA090}" destId="{71451718-6AC7-48E3-8185-5BE85737AD60}" srcOrd="0" destOrd="0" presId="urn:microsoft.com/office/officeart/2005/8/layout/radial1"/>
    <dgm:cxn modelId="{71A5E49B-57F5-4721-9B29-951C1C4D5BE5}" type="presOf" srcId="{16DC7672-42ED-4FFB-9A7A-0B2EDC16CD35}" destId="{0542F30C-9E2C-4BB7-88B2-B4A40DF0DFD0}" srcOrd="1" destOrd="0" presId="urn:microsoft.com/office/officeart/2005/8/layout/radial1"/>
    <dgm:cxn modelId="{2875ED29-F945-456D-AD5C-8D9506D548EA}" srcId="{3D3E95A2-5215-4113-9368-0E3BD0495C4F}" destId="{30167C9F-82B4-46D2-83BD-596F6FEB4DE3}" srcOrd="1" destOrd="0" parTransId="{06001256-F60A-4200-A48B-0B0A2DE0BC06}" sibTransId="{6D437EA2-45D7-4CA6-B614-ECAD13FD564B}"/>
    <dgm:cxn modelId="{A6D73B31-4931-4BAD-AE5E-2669F279DBD6}" type="presOf" srcId="{04313217-6D18-4806-BDC8-9A9AD7761E8C}" destId="{B91046CB-DFD5-4304-A648-A186D174174C}" srcOrd="0" destOrd="0" presId="urn:microsoft.com/office/officeart/2005/8/layout/radial1"/>
    <dgm:cxn modelId="{EC2276CC-AE22-4E70-AC41-E7AAA16A1BF7}" type="presOf" srcId="{04313217-6D18-4806-BDC8-9A9AD7761E8C}" destId="{814A8E40-2D8B-4474-A324-955F000A55EA}" srcOrd="1" destOrd="0" presId="urn:microsoft.com/office/officeart/2005/8/layout/radial1"/>
    <dgm:cxn modelId="{E7DB64F9-DE42-48D2-8A40-922BE6F2743A}" srcId="{3D3E95A2-5215-4113-9368-0E3BD0495C4F}" destId="{FD4AAE14-A905-4522-AB29-91F2FA7EA090}" srcOrd="4" destOrd="0" parTransId="{04313217-6D18-4806-BDC8-9A9AD7761E8C}" sibTransId="{A3E98C5E-EAF0-4C1A-BA06-D684862BDF5E}"/>
    <dgm:cxn modelId="{BEE5FDE6-3981-4378-89BB-2DE2B01F417E}" srcId="{3D3E95A2-5215-4113-9368-0E3BD0495C4F}" destId="{9F98942B-6C92-491E-A294-A9657468F763}" srcOrd="2" destOrd="0" parTransId="{CA18DABC-E8D8-4DA6-96BE-6240717F8F2F}" sibTransId="{CF445C44-7282-4F3D-9CE2-39BC58062F27}"/>
    <dgm:cxn modelId="{B2C3BDE5-C1DC-4A7A-BD9D-4AC1F4CD44C5}" type="presOf" srcId="{30167C9F-82B4-46D2-83BD-596F6FEB4DE3}" destId="{597B9BE3-33D3-4E9D-B786-FA38D293270A}" srcOrd="0" destOrd="0" presId="urn:microsoft.com/office/officeart/2005/8/layout/radial1"/>
    <dgm:cxn modelId="{8FB15AA8-DDED-4074-94FA-D76A28648C2B}" type="presOf" srcId="{3A240E62-CE47-4F61-B21E-C9347FAF849F}" destId="{3CC429E0-F18E-48CE-9126-F6F978432597}" srcOrd="0" destOrd="0" presId="urn:microsoft.com/office/officeart/2005/8/layout/radial1"/>
    <dgm:cxn modelId="{2C7FC486-6D29-4C9E-987C-615F82610908}" srcId="{EAB5EAFF-73AC-4285-AD31-A36174A85C32}" destId="{3D3E95A2-5215-4113-9368-0E3BD0495C4F}" srcOrd="0" destOrd="0" parTransId="{16C8C9CC-8B7B-470D-AEA3-6CC638FC3DD0}" sibTransId="{BAC590B4-D16C-4433-90D2-AD0035FDE4C8}"/>
    <dgm:cxn modelId="{A9062332-FB9E-4DE8-A456-32C69E552D44}" type="presOf" srcId="{D4647286-1AEB-4D8B-B024-57FED2BFAF24}" destId="{3F946CE6-8233-4635-AF1C-D8537F1592E7}" srcOrd="0" destOrd="0" presId="urn:microsoft.com/office/officeart/2005/8/layout/radial1"/>
    <dgm:cxn modelId="{D307387C-9EA9-416F-AE15-10B8BE0C826B}" type="presOf" srcId="{4C02E600-DDC0-48B7-A2AA-FD1F8402C266}" destId="{0F90D5A2-223B-4B17-9656-5EE729DE524D}" srcOrd="0" destOrd="0" presId="urn:microsoft.com/office/officeart/2005/8/layout/radial1"/>
    <dgm:cxn modelId="{35292F52-D7CE-4F64-BB55-9B95AD414FB7}" type="presOf" srcId="{06001256-F60A-4200-A48B-0B0A2DE0BC06}" destId="{F3B5FB5B-CD0E-4A09-928B-3BA9BE5FEDE2}" srcOrd="1" destOrd="0" presId="urn:microsoft.com/office/officeart/2005/8/layout/radial1"/>
    <dgm:cxn modelId="{436DD3FA-FF15-427E-A9AB-A2DD8746C4E8}" type="presOf" srcId="{16DC7672-42ED-4FFB-9A7A-0B2EDC16CD35}" destId="{43AEA749-7F33-4995-A183-0CD73AA424A6}" srcOrd="0" destOrd="0" presId="urn:microsoft.com/office/officeart/2005/8/layout/radial1"/>
    <dgm:cxn modelId="{C0B3350C-B4EB-40E1-94F1-38EA994E630F}" srcId="{3D3E95A2-5215-4113-9368-0E3BD0495C4F}" destId="{4C02E600-DDC0-48B7-A2AA-FD1F8402C266}" srcOrd="0" destOrd="0" parTransId="{3A240E62-CE47-4F61-B21E-C9347FAF849F}" sibTransId="{3F9BD23E-0C90-4427-88C6-A10C5C63700F}"/>
    <dgm:cxn modelId="{5EA0FCB0-ADD1-4C45-A21F-C07C5687944B}" type="presOf" srcId="{EAB5EAFF-73AC-4285-AD31-A36174A85C32}" destId="{340705B8-8D00-42EF-A7E0-ACA750C0B07D}" srcOrd="0" destOrd="0" presId="urn:microsoft.com/office/officeart/2005/8/layout/radial1"/>
    <dgm:cxn modelId="{52A6A994-8BF5-4439-8BAB-452D8E9D1C74}" type="presOf" srcId="{CA18DABC-E8D8-4DA6-96BE-6240717F8F2F}" destId="{BC07D40F-7E3E-41A7-B2D1-68BBE941C09B}" srcOrd="0" destOrd="0" presId="urn:microsoft.com/office/officeart/2005/8/layout/radial1"/>
    <dgm:cxn modelId="{479E8599-AC66-4D95-9368-2DCE27AD7B48}" type="presOf" srcId="{CA18DABC-E8D8-4DA6-96BE-6240717F8F2F}" destId="{275400A3-9959-44C5-B9A8-FD268CB5700F}" srcOrd="1" destOrd="0" presId="urn:microsoft.com/office/officeart/2005/8/layout/radial1"/>
    <dgm:cxn modelId="{75A041A5-5D78-45C2-A4B1-13F040D928C7}" srcId="{EAB5EAFF-73AC-4285-AD31-A36174A85C32}" destId="{94CECEF1-30D1-4204-948D-DF5BD73F1FBE}" srcOrd="1" destOrd="0" parTransId="{7FB3FB64-7AC3-46CA-B299-39677348C31F}" sibTransId="{7FB84965-207E-4CB6-A28A-352DEB6DA274}"/>
    <dgm:cxn modelId="{7D664E3A-8C67-4054-80F9-285F2608ED42}" type="presOf" srcId="{3A240E62-CE47-4F61-B21E-C9347FAF849F}" destId="{EF414B92-95AD-4188-9AD0-CF44BBA8DCDD}" srcOrd="1" destOrd="0" presId="urn:microsoft.com/office/officeart/2005/8/layout/radial1"/>
    <dgm:cxn modelId="{499BB6C4-7ECB-4493-B1EF-69D8E81F44CD}" type="presParOf" srcId="{340705B8-8D00-42EF-A7E0-ACA750C0B07D}" destId="{F5EEA5AD-437C-4F9E-BC32-714CCD06C80A}" srcOrd="0" destOrd="0" presId="urn:microsoft.com/office/officeart/2005/8/layout/radial1"/>
    <dgm:cxn modelId="{8EC0B97C-616D-42D8-9B65-8249044ABA7B}" type="presParOf" srcId="{340705B8-8D00-42EF-A7E0-ACA750C0B07D}" destId="{3CC429E0-F18E-48CE-9126-F6F978432597}" srcOrd="1" destOrd="0" presId="urn:microsoft.com/office/officeart/2005/8/layout/radial1"/>
    <dgm:cxn modelId="{C0491E16-3C54-4120-B900-3870987B36C9}" type="presParOf" srcId="{3CC429E0-F18E-48CE-9126-F6F978432597}" destId="{EF414B92-95AD-4188-9AD0-CF44BBA8DCDD}" srcOrd="0" destOrd="0" presId="urn:microsoft.com/office/officeart/2005/8/layout/radial1"/>
    <dgm:cxn modelId="{5294597C-E082-433A-B340-614F82316377}" type="presParOf" srcId="{340705B8-8D00-42EF-A7E0-ACA750C0B07D}" destId="{0F90D5A2-223B-4B17-9656-5EE729DE524D}" srcOrd="2" destOrd="0" presId="urn:microsoft.com/office/officeart/2005/8/layout/radial1"/>
    <dgm:cxn modelId="{2DFA2A79-B9C6-4A09-871C-4D274D0EDEE7}" type="presParOf" srcId="{340705B8-8D00-42EF-A7E0-ACA750C0B07D}" destId="{53C9F850-B532-4275-9948-4F42CA18813F}" srcOrd="3" destOrd="0" presId="urn:microsoft.com/office/officeart/2005/8/layout/radial1"/>
    <dgm:cxn modelId="{AFE05770-D661-4819-B4FD-1ED019E48186}" type="presParOf" srcId="{53C9F850-B532-4275-9948-4F42CA18813F}" destId="{F3B5FB5B-CD0E-4A09-928B-3BA9BE5FEDE2}" srcOrd="0" destOrd="0" presId="urn:microsoft.com/office/officeart/2005/8/layout/radial1"/>
    <dgm:cxn modelId="{AD0E9588-CDBB-4C13-B7B9-255C18F6AC7C}" type="presParOf" srcId="{340705B8-8D00-42EF-A7E0-ACA750C0B07D}" destId="{597B9BE3-33D3-4E9D-B786-FA38D293270A}" srcOrd="4" destOrd="0" presId="urn:microsoft.com/office/officeart/2005/8/layout/radial1"/>
    <dgm:cxn modelId="{5891168F-2841-40E8-BF31-02CD3677BD47}" type="presParOf" srcId="{340705B8-8D00-42EF-A7E0-ACA750C0B07D}" destId="{BC07D40F-7E3E-41A7-B2D1-68BBE941C09B}" srcOrd="5" destOrd="0" presId="urn:microsoft.com/office/officeart/2005/8/layout/radial1"/>
    <dgm:cxn modelId="{27BD6EE5-C439-4285-B7B7-730557F2ED1B}" type="presParOf" srcId="{BC07D40F-7E3E-41A7-B2D1-68BBE941C09B}" destId="{275400A3-9959-44C5-B9A8-FD268CB5700F}" srcOrd="0" destOrd="0" presId="urn:microsoft.com/office/officeart/2005/8/layout/radial1"/>
    <dgm:cxn modelId="{25B22ED4-59E6-4450-AF3F-F0FD85C8C671}" type="presParOf" srcId="{340705B8-8D00-42EF-A7E0-ACA750C0B07D}" destId="{441D9BC2-CEC2-4893-B064-8CC01E3CD5E3}" srcOrd="6" destOrd="0" presId="urn:microsoft.com/office/officeart/2005/8/layout/radial1"/>
    <dgm:cxn modelId="{9A9F8C15-9167-4255-91E6-9D6654BEEF62}" type="presParOf" srcId="{340705B8-8D00-42EF-A7E0-ACA750C0B07D}" destId="{43AEA749-7F33-4995-A183-0CD73AA424A6}" srcOrd="7" destOrd="0" presId="urn:microsoft.com/office/officeart/2005/8/layout/radial1"/>
    <dgm:cxn modelId="{560F904B-4D77-4177-90A4-BF2B7B1E5C98}" type="presParOf" srcId="{43AEA749-7F33-4995-A183-0CD73AA424A6}" destId="{0542F30C-9E2C-4BB7-88B2-B4A40DF0DFD0}" srcOrd="0" destOrd="0" presId="urn:microsoft.com/office/officeart/2005/8/layout/radial1"/>
    <dgm:cxn modelId="{FA7E94DA-7D1E-474C-9908-04F59966C991}" type="presParOf" srcId="{340705B8-8D00-42EF-A7E0-ACA750C0B07D}" destId="{3F946CE6-8233-4635-AF1C-D8537F1592E7}" srcOrd="8" destOrd="0" presId="urn:microsoft.com/office/officeart/2005/8/layout/radial1"/>
    <dgm:cxn modelId="{6ACB668D-1299-4779-9A03-89B5BDE358A3}" type="presParOf" srcId="{340705B8-8D00-42EF-A7E0-ACA750C0B07D}" destId="{B91046CB-DFD5-4304-A648-A186D174174C}" srcOrd="9" destOrd="0" presId="urn:microsoft.com/office/officeart/2005/8/layout/radial1"/>
    <dgm:cxn modelId="{8A19FB07-8894-4207-BD23-C4C69107509C}" type="presParOf" srcId="{B91046CB-DFD5-4304-A648-A186D174174C}" destId="{814A8E40-2D8B-4474-A324-955F000A55EA}" srcOrd="0" destOrd="0" presId="urn:microsoft.com/office/officeart/2005/8/layout/radial1"/>
    <dgm:cxn modelId="{392FE23C-0289-4E24-99A0-38E9ACBD741F}" type="presParOf" srcId="{340705B8-8D00-42EF-A7E0-ACA750C0B07D}" destId="{71451718-6AC7-48E3-8185-5BE85737AD6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EA5AD-437C-4F9E-BC32-714CCD06C80A}">
      <dsp:nvSpPr>
        <dsp:cNvPr id="0" name=""/>
        <dsp:cNvSpPr/>
      </dsp:nvSpPr>
      <dsp:spPr>
        <a:xfrm>
          <a:off x="3542250" y="1845648"/>
          <a:ext cx="1448407" cy="1448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500" kern="1200" dirty="0" smtClean="0"/>
            <a:t>R1</a:t>
          </a:r>
          <a:endParaRPr lang="sl-SI" sz="6500" kern="1200" dirty="0"/>
        </a:p>
      </dsp:txBody>
      <dsp:txXfrm>
        <a:off x="3754364" y="2057762"/>
        <a:ext cx="1024179" cy="1024179"/>
      </dsp:txXfrm>
    </dsp:sp>
    <dsp:sp modelId="{3CC429E0-F18E-48CE-9126-F6F978432597}">
      <dsp:nvSpPr>
        <dsp:cNvPr id="0" name=""/>
        <dsp:cNvSpPr/>
      </dsp:nvSpPr>
      <dsp:spPr>
        <a:xfrm rot="16200000">
          <a:off x="4048177" y="1611739"/>
          <a:ext cx="436555" cy="31262"/>
        </a:xfrm>
        <a:custGeom>
          <a:avLst/>
          <a:gdLst/>
          <a:ahLst/>
          <a:cxnLst/>
          <a:rect l="0" t="0" r="0" b="0"/>
          <a:pathLst>
            <a:path>
              <a:moveTo>
                <a:pt x="0" y="15631"/>
              </a:moveTo>
              <a:lnTo>
                <a:pt x="436555" y="156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4255540" y="1616456"/>
        <a:ext cx="21827" cy="21827"/>
      </dsp:txXfrm>
    </dsp:sp>
    <dsp:sp modelId="{0F90D5A2-223B-4B17-9656-5EE729DE524D}">
      <dsp:nvSpPr>
        <dsp:cNvPr id="0" name=""/>
        <dsp:cNvSpPr/>
      </dsp:nvSpPr>
      <dsp:spPr>
        <a:xfrm>
          <a:off x="3542250" y="-39314"/>
          <a:ext cx="1448407" cy="14484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Vpliv na predpise</a:t>
          </a:r>
          <a:endParaRPr lang="sl-SI" sz="2000" kern="1200" dirty="0"/>
        </a:p>
      </dsp:txBody>
      <dsp:txXfrm>
        <a:off x="3754364" y="172800"/>
        <a:ext cx="1024179" cy="1024179"/>
      </dsp:txXfrm>
    </dsp:sp>
    <dsp:sp modelId="{53C9F850-B532-4275-9948-4F42CA18813F}">
      <dsp:nvSpPr>
        <dsp:cNvPr id="0" name=""/>
        <dsp:cNvSpPr/>
      </dsp:nvSpPr>
      <dsp:spPr>
        <a:xfrm rot="20520000">
          <a:off x="4948677" y="2289160"/>
          <a:ext cx="267102" cy="31262"/>
        </a:xfrm>
        <a:custGeom>
          <a:avLst/>
          <a:gdLst/>
          <a:ahLst/>
          <a:cxnLst/>
          <a:rect l="0" t="0" r="0" b="0"/>
          <a:pathLst>
            <a:path>
              <a:moveTo>
                <a:pt x="0" y="15631"/>
              </a:moveTo>
              <a:lnTo>
                <a:pt x="267102" y="156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5075550" y="2298113"/>
        <a:ext cx="13355" cy="13355"/>
      </dsp:txXfrm>
    </dsp:sp>
    <dsp:sp modelId="{597B9BE3-33D3-4E9D-B786-FA38D293270A}">
      <dsp:nvSpPr>
        <dsp:cNvPr id="0" name=""/>
        <dsp:cNvSpPr/>
      </dsp:nvSpPr>
      <dsp:spPr>
        <a:xfrm>
          <a:off x="5139776" y="1263162"/>
          <a:ext cx="1838768" cy="14484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Uporaba podatkov</a:t>
          </a:r>
          <a:endParaRPr lang="sl-SI" sz="2000" kern="1200" dirty="0"/>
        </a:p>
      </dsp:txBody>
      <dsp:txXfrm>
        <a:off x="5409057" y="1475276"/>
        <a:ext cx="1300206" cy="1024179"/>
      </dsp:txXfrm>
    </dsp:sp>
    <dsp:sp modelId="{BC07D40F-7E3E-41A7-B2D1-68BBE941C09B}">
      <dsp:nvSpPr>
        <dsp:cNvPr id="0" name=""/>
        <dsp:cNvSpPr/>
      </dsp:nvSpPr>
      <dsp:spPr>
        <a:xfrm rot="3240000">
          <a:off x="4635014" y="3252211"/>
          <a:ext cx="277118" cy="31262"/>
        </a:xfrm>
        <a:custGeom>
          <a:avLst/>
          <a:gdLst/>
          <a:ahLst/>
          <a:cxnLst/>
          <a:rect l="0" t="0" r="0" b="0"/>
          <a:pathLst>
            <a:path>
              <a:moveTo>
                <a:pt x="0" y="15631"/>
              </a:moveTo>
              <a:lnTo>
                <a:pt x="277118" y="156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4766646" y="3260914"/>
        <a:ext cx="13855" cy="13855"/>
      </dsp:txXfrm>
    </dsp:sp>
    <dsp:sp modelId="{441D9BC2-CEC2-4893-B064-8CC01E3CD5E3}">
      <dsp:nvSpPr>
        <dsp:cNvPr id="0" name=""/>
        <dsp:cNvSpPr/>
      </dsp:nvSpPr>
      <dsp:spPr>
        <a:xfrm>
          <a:off x="4387390" y="3254127"/>
          <a:ext cx="1974035" cy="16813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Vključevanje ljudi v aktivnosti</a:t>
          </a:r>
          <a:endParaRPr lang="sl-SI" sz="1800" kern="1200" dirty="0"/>
        </a:p>
      </dsp:txBody>
      <dsp:txXfrm>
        <a:off x="4676481" y="3500360"/>
        <a:ext cx="1395853" cy="1188918"/>
      </dsp:txXfrm>
    </dsp:sp>
    <dsp:sp modelId="{43AEA749-7F33-4995-A183-0CD73AA424A6}">
      <dsp:nvSpPr>
        <dsp:cNvPr id="0" name=""/>
        <dsp:cNvSpPr/>
      </dsp:nvSpPr>
      <dsp:spPr>
        <a:xfrm rot="7560000">
          <a:off x="3554073" y="3286197"/>
          <a:ext cx="361137" cy="31262"/>
        </a:xfrm>
        <a:custGeom>
          <a:avLst/>
          <a:gdLst/>
          <a:ahLst/>
          <a:cxnLst/>
          <a:rect l="0" t="0" r="0" b="0"/>
          <a:pathLst>
            <a:path>
              <a:moveTo>
                <a:pt x="0" y="15631"/>
              </a:moveTo>
              <a:lnTo>
                <a:pt x="361137" y="156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10800000">
        <a:off x="3725614" y="3292800"/>
        <a:ext cx="18056" cy="18056"/>
      </dsp:txXfrm>
    </dsp:sp>
    <dsp:sp modelId="{3F946CE6-8233-4635-AF1C-D8537F1592E7}">
      <dsp:nvSpPr>
        <dsp:cNvPr id="0" name=""/>
        <dsp:cNvSpPr/>
      </dsp:nvSpPr>
      <dsp:spPr>
        <a:xfrm>
          <a:off x="2112946" y="3370615"/>
          <a:ext cx="2091109" cy="144840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Zagovorniške kampanje</a:t>
          </a:r>
          <a:endParaRPr lang="sl-SI" sz="2000" kern="1200" dirty="0"/>
        </a:p>
      </dsp:txBody>
      <dsp:txXfrm>
        <a:off x="2419182" y="3582729"/>
        <a:ext cx="1478637" cy="1024179"/>
      </dsp:txXfrm>
    </dsp:sp>
    <dsp:sp modelId="{B91046CB-DFD5-4304-A648-A186D174174C}">
      <dsp:nvSpPr>
        <dsp:cNvPr id="0" name=""/>
        <dsp:cNvSpPr/>
      </dsp:nvSpPr>
      <dsp:spPr>
        <a:xfrm rot="11880000">
          <a:off x="3466595" y="2312833"/>
          <a:ext cx="113886" cy="31262"/>
        </a:xfrm>
        <a:custGeom>
          <a:avLst/>
          <a:gdLst/>
          <a:ahLst/>
          <a:cxnLst/>
          <a:rect l="0" t="0" r="0" b="0"/>
          <a:pathLst>
            <a:path>
              <a:moveTo>
                <a:pt x="0" y="15631"/>
              </a:moveTo>
              <a:lnTo>
                <a:pt x="113886" y="156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10800000">
        <a:off x="3520692" y="2325617"/>
        <a:ext cx="5694" cy="5694"/>
      </dsp:txXfrm>
    </dsp:sp>
    <dsp:sp modelId="{71451718-6AC7-48E3-8185-5BE85737AD60}">
      <dsp:nvSpPr>
        <dsp:cNvPr id="0" name=""/>
        <dsp:cNvSpPr/>
      </dsp:nvSpPr>
      <dsp:spPr>
        <a:xfrm>
          <a:off x="1360914" y="1263162"/>
          <a:ext cx="2225667" cy="144840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200" kern="1200" dirty="0" smtClean="0"/>
            <a:t>Spremljanje dela institucij</a:t>
          </a:r>
          <a:endParaRPr lang="sl-SI" sz="2200" kern="1200" dirty="0"/>
        </a:p>
      </dsp:txBody>
      <dsp:txXfrm>
        <a:off x="1686855" y="1475276"/>
        <a:ext cx="1573785" cy="1024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7B54B-D85F-4E7C-901E-FBC0BF0E4687}" type="datetimeFigureOut">
              <a:rPr lang="sl-SI" smtClean="0"/>
              <a:t>18. 05. 2021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A4716-EE1A-4A65-BBCF-C8FE9143C1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749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1268760"/>
            <a:ext cx="7772400" cy="1368151"/>
          </a:xfrm>
        </p:spPr>
        <p:txBody>
          <a:bodyPr>
            <a:noAutofit/>
          </a:bodyPr>
          <a:lstStyle>
            <a:lvl1pPr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 smtClean="0"/>
              <a:t>Naslov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684606" y="2874205"/>
            <a:ext cx="7772400" cy="2643027"/>
          </a:xfr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Podnaslov, besedilo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114864"/>
            <a:ext cx="8229600" cy="62817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390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04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26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48657" y="980728"/>
            <a:ext cx="8229600" cy="1143000"/>
          </a:xfrm>
        </p:spPr>
        <p:txBody>
          <a:bodyPr>
            <a:noAutofit/>
          </a:bodyPr>
          <a:lstStyle>
            <a:lvl1pPr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 smtClean="0"/>
              <a:t>Naslov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623384"/>
            <a:ext cx="8229600" cy="3253887"/>
          </a:xfrm>
        </p:spPr>
        <p:txBody>
          <a:bodyPr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469326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304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14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644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2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534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8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253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33873" y="8961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33873" y="2623385"/>
            <a:ext cx="8229600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57200" y="6093297"/>
            <a:ext cx="8229600" cy="628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C841-7BBA-44EC-9AFF-238434F2D85C}" type="slidenum">
              <a:rPr lang="sl-SI" smtClean="0"/>
              <a:t>‹#›</a:t>
            </a:fld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077" y="237095"/>
            <a:ext cx="2365845" cy="83200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163306"/>
            <a:ext cx="1730959" cy="46177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093297"/>
            <a:ext cx="1132402" cy="60179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104851"/>
            <a:ext cx="602187" cy="58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6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cfslovenia.si/podprti-projekt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ritozbe@acfslovenia.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cfslovenia.si/faq/" TargetMode="External"/><Relationship Id="rId2" Type="http://schemas.openxmlformats.org/officeDocument/2006/relationships/hyperlink" Target="mailto:podpora@acfslovenia.s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fslovenia.si/podpora-prijaviteljem-na-javni-razpis-za-male-projekt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fslovenia.si/podprti-projekti/" TargetMode="External"/><Relationship Id="rId2" Type="http://schemas.openxmlformats.org/officeDocument/2006/relationships/hyperlink" Target="http://www.acfslovenia.s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gonorwa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952327"/>
          </a:xfrm>
        </p:spPr>
        <p:txBody>
          <a:bodyPr/>
          <a:lstStyle/>
          <a:p>
            <a:r>
              <a:rPr lang="sl-SI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l-SI" b="1" dirty="0" smtClean="0">
                <a:solidFill>
                  <a:prstClr val="black"/>
                </a:solidFill>
                <a:latin typeface="Calibri"/>
              </a:rPr>
            </a:br>
            <a:r>
              <a:rPr lang="sl-SI" b="1" dirty="0" smtClean="0">
                <a:solidFill>
                  <a:prstClr val="black"/>
                </a:solidFill>
                <a:latin typeface="Calibri"/>
              </a:rPr>
              <a:t>Javni razpis za male projekte</a:t>
            </a:r>
            <a:br>
              <a:rPr lang="sl-SI" b="1" dirty="0" smtClean="0">
                <a:solidFill>
                  <a:prstClr val="black"/>
                </a:solidFill>
                <a:latin typeface="Calibri"/>
              </a:rPr>
            </a:br>
            <a:r>
              <a:rPr lang="sl-SI" b="1" dirty="0">
                <a:solidFill>
                  <a:prstClr val="black"/>
                </a:solidFill>
                <a:latin typeface="Calibri"/>
              </a:rPr>
              <a:t/>
            </a:r>
            <a:br>
              <a:rPr lang="sl-SI" b="1" dirty="0">
                <a:solidFill>
                  <a:prstClr val="black"/>
                </a:solidFill>
                <a:latin typeface="Calibri"/>
              </a:rPr>
            </a:br>
            <a:r>
              <a:rPr lang="sl-SI" sz="3000" b="1" dirty="0" smtClean="0">
                <a:solidFill>
                  <a:prstClr val="black"/>
                </a:solidFill>
                <a:latin typeface="Calibri"/>
              </a:rPr>
              <a:t>Informativna delavnica</a:t>
            </a:r>
            <a:endParaRPr lang="sl-SI" sz="3000" dirty="0"/>
          </a:p>
        </p:txBody>
      </p:sp>
    </p:spTree>
    <p:extLst>
      <p:ext uri="{BB962C8B-B14F-4D97-AF65-F5344CB8AC3E}">
        <p14:creationId xmlns:p14="http://schemas.microsoft.com/office/powerpoint/2010/main" val="382587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JR MP - Prednostna področja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988840"/>
            <a:ext cx="8229600" cy="3888431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/>
              <a:t>Demokracija, aktivno državljanstvo, dobro upravljanje in transparentnost;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/>
              <a:t>Človekove pravice in enaka obravnava preko preprečevanja </a:t>
            </a:r>
            <a:r>
              <a:rPr lang="sl-SI" sz="2200" dirty="0" smtClean="0"/>
              <a:t>diskriminacije;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Socialna </a:t>
            </a:r>
            <a:r>
              <a:rPr lang="sl-SI" sz="2200" dirty="0"/>
              <a:t>pravičnost in vključevanje ranljivih </a:t>
            </a:r>
            <a:r>
              <a:rPr lang="sl-SI" sz="2200" dirty="0" smtClean="0"/>
              <a:t>skupin – Romi, migranti!!! </a:t>
            </a:r>
            <a:r>
              <a:rPr lang="sl-SI" sz="2200" u="sng" dirty="0" smtClean="0"/>
              <a:t>(zagotavljanje socialnih storitev samo, če vodi k ozaveščanju javnosti, zagovorništvu, spremembam);</a:t>
            </a:r>
            <a:endParaRPr lang="sl-SI" sz="2200" u="sng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/>
              <a:t>Enakost spolov in preprečevanje nasilja na podlagi spola;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/>
              <a:t>Okolje in podnebne </a:t>
            </a:r>
            <a:r>
              <a:rPr lang="sl-SI" sz="2200" dirty="0" smtClean="0"/>
              <a:t>spremembe </a:t>
            </a:r>
            <a:r>
              <a:rPr lang="sl-SI" sz="2200" u="sng" dirty="0" smtClean="0"/>
              <a:t>(samo: sodelovanje javnosti, zagovorništvo, družbene inovacije, aktivno državljanstva)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i="1" dirty="0" smtClean="0"/>
              <a:t>Mladi niso prednostno področje, so pa pomembna komponenta</a:t>
            </a:r>
            <a:endParaRPr lang="sl-SI" sz="22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l-SI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65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400" b="1" dirty="0" smtClean="0"/>
              <a:t>PRIČAKOVANI REZULTATI </a:t>
            </a:r>
            <a:endParaRPr lang="sl-SI" sz="5400" b="1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72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/>
              <a:t>Okrepljena </a:t>
            </a:r>
            <a:r>
              <a:rPr lang="sl-SI" sz="4000" b="1" dirty="0" smtClean="0"/>
              <a:t>zagovorniška vloga NVO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204864"/>
            <a:ext cx="8229600" cy="367240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400" dirty="0"/>
              <a:t>aktivnejše, glasnejše in vplivnejše </a:t>
            </a:r>
            <a:r>
              <a:rPr lang="sl-SI" sz="2400" dirty="0" smtClean="0"/>
              <a:t>NVO pri </a:t>
            </a:r>
            <a:r>
              <a:rPr lang="sl-SI" sz="2400" dirty="0"/>
              <a:t>oblikovanju in spreminjanju </a:t>
            </a:r>
            <a:r>
              <a:rPr lang="sl-SI" sz="2400" dirty="0" smtClean="0"/>
              <a:t>lokalnih/nacionalnih </a:t>
            </a:r>
            <a:r>
              <a:rPr lang="sl-SI" sz="2400" dirty="0"/>
              <a:t>predpisov in </a:t>
            </a:r>
            <a:r>
              <a:rPr lang="sl-SI" sz="2400" dirty="0" smtClean="0"/>
              <a:t>politik = akcije na lokalni/nacionalni ravni, s katerimi lahko kaj spremenite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spremljanju </a:t>
            </a:r>
            <a:r>
              <a:rPr lang="sl-SI" sz="2400" dirty="0"/>
              <a:t>dela javnih </a:t>
            </a:r>
            <a:r>
              <a:rPr lang="sl-SI" sz="2400" dirty="0" smtClean="0"/>
              <a:t>institucij (npr. kako se porablja javen denar ipd.)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l-SI" sz="2400" dirty="0" smtClean="0"/>
              <a:t>kampanje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l-SI" sz="2400" dirty="0" smtClean="0"/>
              <a:t>aktivnosti na terenu = vključevanje ljudi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l-SI" sz="2400" dirty="0" smtClean="0"/>
              <a:t>naslednje leto je </a:t>
            </a:r>
            <a:r>
              <a:rPr lang="sl-SI" sz="2400" dirty="0" err="1" smtClean="0"/>
              <a:t>mega</a:t>
            </a:r>
            <a:r>
              <a:rPr lang="sl-SI" sz="2400" dirty="0" smtClean="0"/>
              <a:t> volilno leto (tudi lokalne)</a:t>
            </a:r>
            <a:endParaRPr lang="sl-SI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703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494878"/>
              </p:ext>
            </p:extLst>
          </p:nvPr>
        </p:nvGraphicFramePr>
        <p:xfrm>
          <a:off x="197112" y="1204434"/>
          <a:ext cx="8339460" cy="4896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250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/>
              <a:t>Povečana podpora državljanski vzgoji in človekovim pravicam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386782"/>
            <a:ext cx="8229600" cy="3490490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Širše občinstvo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/>
              <a:t>delež tistih, ki ne odobravajo sovraštva do manjšin oz. ki izražajo zaskrbljenost glede splošnega stanja človekovih </a:t>
            </a:r>
            <a:r>
              <a:rPr lang="sl-SI" sz="2400" dirty="0" smtClean="0"/>
              <a:t>pravic </a:t>
            </a:r>
            <a:r>
              <a:rPr lang="sl-SI" sz="2400" dirty="0" smtClean="0">
                <a:sym typeface="Wingdings" panose="05000000000000000000" pitchFamily="2" charset="2"/>
              </a:rPr>
              <a:t> sovražni govor, lažne novice, populizem, pomembnost enakega obravnavanja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l-SI" sz="2400" dirty="0" smtClean="0">
                <a:sym typeface="Wingdings" panose="05000000000000000000" pitchFamily="2" charset="2"/>
              </a:rPr>
              <a:t>Daljši programi z izobraževalnimi institucijami (≠ enkratne delavnice)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l-SI" sz="2400" dirty="0" smtClean="0">
                <a:sym typeface="Wingdings" panose="05000000000000000000" pitchFamily="2" charset="2"/>
              </a:rPr>
              <a:t>Prijave kršitev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l-SI" sz="2400" dirty="0" smtClean="0">
                <a:sym typeface="Wingdings" panose="05000000000000000000" pitchFamily="2" charset="2"/>
              </a:rPr>
              <a:t>Ozaveščanje (izkoristiti digitalizacijo!)</a:t>
            </a:r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305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/>
              <a:t>Opolnomočene ranljive skupine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Aktivnosti se razvijejo in izvajajo </a:t>
            </a:r>
            <a:r>
              <a:rPr lang="sl-SI" sz="2400" b="1" dirty="0" smtClean="0">
                <a:solidFill>
                  <a:srgbClr val="C00000"/>
                </a:solidFill>
              </a:rPr>
              <a:t>skupaj z ranljivo skupino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Prepoved servisa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err="1" smtClean="0"/>
              <a:t>Opolnomočenje</a:t>
            </a:r>
            <a:r>
              <a:rPr lang="sl-SI" sz="2400" dirty="0" smtClean="0"/>
              <a:t> ranljive skupine, da se bodo lahko same ali skupaj z vami borile zase in za svoje potrebe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(skupne) ozaveščevalne kampanje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/>
              <a:t>nove metode, s katerimi organizacije skupaj z ranljivimi skupinami oblikujejo nove programe ali storitve</a:t>
            </a: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8038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864096"/>
          </a:xfrm>
        </p:spPr>
        <p:txBody>
          <a:bodyPr/>
          <a:lstStyle/>
          <a:p>
            <a:r>
              <a:rPr lang="sl-SI" sz="4000" b="1" dirty="0" smtClean="0"/>
              <a:t>Način prijave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772816"/>
            <a:ext cx="8229600" cy="4104455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/>
              <a:t>2-stopenjski razpis</a:t>
            </a:r>
            <a:r>
              <a:rPr lang="sl-SI" sz="2400" dirty="0" smtClean="0"/>
              <a:t>: najprej kratka predstavitev ideje, nekje do 50 predlogov v 2. fazo: izdelava celovitega projektnega predloga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/>
              <a:t>Prijave po elektronski pošti</a:t>
            </a:r>
            <a:r>
              <a:rPr lang="sl-SI" sz="2400" dirty="0" smtClean="0"/>
              <a:t>: bodite pozorni na pravilen mail – prijave na enega, vprašanja v zvezi z razpisom do 5.7. pa na drugega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Vsa komunikacija po oddaji po elektronski pošti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 prijavami je bolje ne čakati na zadnji dan!!! </a:t>
            </a:r>
            <a:r>
              <a:rPr lang="sl-SI" sz="2400" b="1" dirty="0" smtClean="0"/>
              <a:t>Preverite avtomatski odgovor, to je potrdilo, da je prijava prispela.</a:t>
            </a:r>
            <a:endParaRPr lang="sl-SI" sz="2400" b="1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526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92088"/>
          </a:xfrm>
        </p:spPr>
        <p:txBody>
          <a:bodyPr/>
          <a:lstStyle/>
          <a:p>
            <a:r>
              <a:rPr lang="sl-SI" sz="3500" b="1" dirty="0" smtClean="0"/>
              <a:t>prijavnica</a:t>
            </a:r>
            <a:endParaRPr lang="sl-SI" sz="35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035870"/>
            <a:ext cx="8229600" cy="3841402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Le vsebina in skupni znesek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Poenostavitev – oddaja koncepta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Izbor rezultata in področja, ki prevladujeta (najpomembnejša)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Odbor za izbor projektov ju lahko spremeni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Pazite na območje izvajanja aktivnosti – fokus je na krajih izven večjih mest!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Ne uporabljajte projektne latovščine – </a:t>
            </a:r>
            <a:r>
              <a:rPr lang="sl-SI" sz="2200" dirty="0" err="1" smtClean="0"/>
              <a:t>opolnomočenje</a:t>
            </a:r>
            <a:r>
              <a:rPr lang="sl-SI" sz="2200" dirty="0" smtClean="0"/>
              <a:t> ranljive skupine ne pove nič – povejte, kako konkretno boste spremenili njihova življenja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8728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92088"/>
          </a:xfrm>
        </p:spPr>
        <p:txBody>
          <a:bodyPr/>
          <a:lstStyle/>
          <a:p>
            <a:r>
              <a:rPr lang="sl-SI" sz="3500" b="1" dirty="0" smtClean="0"/>
              <a:t>projekt</a:t>
            </a:r>
            <a:endParaRPr lang="sl-SI" sz="35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035870"/>
            <a:ext cx="8229600" cy="3841402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Predhodno preverite, kaj se na tem področju že dogaja – vključno s projekti, ki jih je ACF že financiral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Opisi že podprtih projektov vam lahko služijo </a:t>
            </a:r>
            <a:r>
              <a:rPr lang="sl-SI" sz="2200" dirty="0"/>
              <a:t>za navdih </a:t>
            </a:r>
            <a:r>
              <a:rPr lang="sl-SI" sz="2200" dirty="0">
                <a:hlinkClick r:id="rId2"/>
              </a:rPr>
              <a:t>https://acfslovenia.si/podprti-projekti</a:t>
            </a:r>
            <a:r>
              <a:rPr lang="sl-SI" sz="2200" dirty="0" smtClean="0">
                <a:hlinkClick r:id="rId2"/>
              </a:rPr>
              <a:t>/</a:t>
            </a:r>
            <a:endParaRPr lang="sl-SI" sz="2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Udeležite se delavnice za podporo prijaviteljem, kjer vam bomo pomagali razviti projektno idejo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l-SI" sz="2200" dirty="0"/>
              <a:t>Brez problema ni projekta, je le niz aktivnosti, tega pa ne financiramo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4362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Ocenjevanje</a:t>
            </a:r>
            <a:r>
              <a:rPr lang="sl-SI" b="1" dirty="0" smtClean="0"/>
              <a:t> 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2 zunanja neodvisna ocenjevalca (+ tretji v primeru odstopanja 30% in več)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Odbor za izbor projektov (pazi predvsem na upravičene prijavitelje in na cilje razpisa)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Upravljalec sklada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Pritožbena komisija (administrativna neupravičenost, zavrnitev projekta, nepravilnosti pri izvajanju programa: </a:t>
            </a:r>
            <a:r>
              <a:rPr lang="sl-SI" sz="2400" dirty="0" smtClean="0">
                <a:hlinkClick r:id="rId2"/>
              </a:rPr>
              <a:t>pritozbe@acfslovenia.si</a:t>
            </a:r>
            <a:r>
              <a:rPr lang="sl-SI" sz="2400" dirty="0" smtClean="0"/>
              <a:t>)  </a:t>
            </a:r>
            <a:endParaRPr lang="sl-SI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571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Program delavnice</a:t>
            </a:r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19999"/>
              </p:ext>
            </p:extLst>
          </p:nvPr>
        </p:nvGraphicFramePr>
        <p:xfrm>
          <a:off x="863588" y="2420888"/>
          <a:ext cx="7416824" cy="297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631">
                  <a:extLst>
                    <a:ext uri="{9D8B030D-6E8A-4147-A177-3AD203B41FA5}">
                      <a16:colId xmlns:a16="http://schemas.microsoft.com/office/drawing/2014/main" val="3689124547"/>
                    </a:ext>
                  </a:extLst>
                </a:gridCol>
                <a:gridCol w="5846193">
                  <a:extLst>
                    <a:ext uri="{9D8B030D-6E8A-4147-A177-3AD203B41FA5}">
                      <a16:colId xmlns:a16="http://schemas.microsoft.com/office/drawing/2014/main" val="3318423123"/>
                    </a:ext>
                  </a:extLst>
                </a:gridCol>
              </a:tblGrid>
              <a:tr h="4028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10.00 – 10.05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Predstavitev Programa </a:t>
                      </a:r>
                      <a:r>
                        <a:rPr lang="sl-SI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  <a:r>
                        <a:rPr lang="sl-SI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Citizens</a:t>
                      </a:r>
                      <a:r>
                        <a:rPr lang="sl-SI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 v Sloveniji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2463"/>
                  </a:ext>
                </a:extLst>
              </a:tr>
              <a:tr h="824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10.05 – 11.00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l-SI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Vsebinska predstavitev javnega razpisa: namen razpisa, upravičeni prijavitelji</a:t>
                      </a:r>
                    </a:p>
                    <a:p>
                      <a:r>
                        <a:rPr lang="sl-SI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Vprašanja in odgovori</a:t>
                      </a:r>
                      <a:endParaRPr lang="sl-SI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503390"/>
                  </a:ext>
                </a:extLst>
              </a:tr>
              <a:tr h="824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11.00 – </a:t>
                      </a:r>
                      <a:r>
                        <a:rPr lang="sl-SI" sz="2400" dirty="0" smtClean="0">
                          <a:effectLst/>
                        </a:rPr>
                        <a:t>12.00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l-SI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Izpolnjevanje prijavnice</a:t>
                      </a:r>
                    </a:p>
                    <a:p>
                      <a:r>
                        <a:rPr lang="sl-SI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Finančna pravila</a:t>
                      </a:r>
                    </a:p>
                    <a:p>
                      <a:r>
                        <a:rPr lang="sl-SI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Vprašanja in odgovori</a:t>
                      </a:r>
                      <a:endParaRPr lang="sl-SI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965088"/>
                  </a:ext>
                </a:extLst>
              </a:tr>
            </a:tbl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69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92088"/>
          </a:xfrm>
        </p:spPr>
        <p:txBody>
          <a:bodyPr/>
          <a:lstStyle/>
          <a:p>
            <a:r>
              <a:rPr lang="sl-SI" sz="3500" b="1" dirty="0" smtClean="0"/>
              <a:t>Vprašanja?</a:t>
            </a:r>
            <a:endParaRPr lang="sl-SI" sz="35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035870"/>
            <a:ext cx="8229600" cy="3841402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7287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692696"/>
            <a:ext cx="8229600" cy="1431032"/>
          </a:xfrm>
        </p:spPr>
        <p:txBody>
          <a:bodyPr/>
          <a:lstStyle/>
          <a:p>
            <a:r>
              <a:rPr lang="sl-SI" sz="4000" b="1" dirty="0" smtClean="0"/>
              <a:t>Pomoč prijaviteljem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772816"/>
            <a:ext cx="8229600" cy="4104455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Po elektronski pošti in telefonu do </a:t>
            </a:r>
            <a:r>
              <a:rPr lang="sl-SI" sz="2400" dirty="0"/>
              <a:t>5</a:t>
            </a:r>
            <a:r>
              <a:rPr lang="sl-SI" sz="2400" dirty="0" smtClean="0"/>
              <a:t>. 7. (</a:t>
            </a:r>
            <a:r>
              <a:rPr lang="sl-SI" sz="2400" dirty="0" smtClean="0">
                <a:hlinkClick r:id="rId2"/>
              </a:rPr>
              <a:t>podpora@acfslovenia.si</a:t>
            </a:r>
            <a:r>
              <a:rPr lang="sl-SI" sz="2400" dirty="0" smtClean="0"/>
              <a:t>), Veronika </a:t>
            </a:r>
            <a:r>
              <a:rPr lang="sl-SI" sz="2400" dirty="0"/>
              <a:t>Vodlan (01 542 14 22), </a:t>
            </a:r>
            <a:r>
              <a:rPr lang="sl-SI" sz="2400" dirty="0" smtClean="0"/>
              <a:t>Tina </a:t>
            </a:r>
            <a:r>
              <a:rPr lang="sl-SI" sz="2400" dirty="0"/>
              <a:t>Cigler (07 39 39 311) in </a:t>
            </a:r>
            <a:r>
              <a:rPr lang="sl-SI" sz="2400" dirty="0" smtClean="0"/>
              <a:t>Brigita </a:t>
            </a:r>
            <a:r>
              <a:rPr lang="sl-SI" sz="2400" dirty="0"/>
              <a:t>Horvat (02 234 21 27</a:t>
            </a:r>
            <a:r>
              <a:rPr lang="sl-SI" sz="2400" dirty="0" smtClean="0"/>
              <a:t>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Tedensko osveževanje V&amp;O: </a:t>
            </a:r>
            <a:r>
              <a:rPr lang="sl-SI" sz="2400" dirty="0">
                <a:hlinkClick r:id="rId3"/>
              </a:rPr>
              <a:t>https://acfslovenia.si/faq</a:t>
            </a:r>
            <a:r>
              <a:rPr lang="sl-SI" sz="2400" dirty="0" smtClean="0">
                <a:hlinkClick r:id="rId3"/>
              </a:rPr>
              <a:t>/</a:t>
            </a:r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Delavnice za razvoj projektnih idej: dve splošni, ena za vsako od prednostnih področij, začnemo že 24. maja,  </a:t>
            </a:r>
            <a:r>
              <a:rPr lang="sl-SI" sz="2400" b="1" dirty="0" smtClean="0">
                <a:solidFill>
                  <a:srgbClr val="C00000"/>
                </a:solidFill>
              </a:rPr>
              <a:t>obvezna prijava</a:t>
            </a:r>
            <a:r>
              <a:rPr lang="sl-SI" sz="2400" b="1" dirty="0">
                <a:solidFill>
                  <a:srgbClr val="C00000"/>
                </a:solidFill>
              </a:rPr>
              <a:t>: </a:t>
            </a:r>
            <a:r>
              <a:rPr lang="sl-SI" sz="2400" b="1" dirty="0">
                <a:solidFill>
                  <a:srgbClr val="C00000"/>
                </a:solidFill>
                <a:hlinkClick r:id="rId4"/>
              </a:rPr>
              <a:t>https://acfslovenia.si/podpora-prijaviteljem-na-javni-razpis-za-male-projekte</a:t>
            </a:r>
            <a:r>
              <a:rPr lang="sl-SI" sz="2400" b="1" dirty="0" smtClean="0">
                <a:solidFill>
                  <a:srgbClr val="C00000"/>
                </a:solidFill>
                <a:hlinkClick r:id="rId4"/>
              </a:rPr>
              <a:t>/</a:t>
            </a:r>
            <a:r>
              <a:rPr lang="sl-SI" sz="2400" b="1" dirty="0" smtClean="0">
                <a:solidFill>
                  <a:srgbClr val="C00000"/>
                </a:solidFill>
              </a:rPr>
              <a:t> </a:t>
            </a: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570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Tehnično o delavnici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Delavnica se v živo predvaja preko FB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Delavnica </a:t>
            </a:r>
            <a:r>
              <a:rPr lang="sl-SI" sz="2400" dirty="0"/>
              <a:t>se snema in bo objavljena na CNVOS YT kanalu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/>
              <a:t>Kamera ni potrebna, mikrofoni izklopljeni, razen ko postavljate vprašanja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Z vprašanji počakajte, da zaključimo </a:t>
            </a:r>
            <a:r>
              <a:rPr lang="sl-SI" sz="2400" dirty="0"/>
              <a:t>s posameznim </a:t>
            </a:r>
            <a:r>
              <a:rPr lang="sl-SI" sz="2400" dirty="0" smtClean="0"/>
              <a:t>sklopom ali jih postavite v klepet (</a:t>
            </a:r>
            <a:r>
              <a:rPr lang="sl-SI" sz="2400" dirty="0" err="1" smtClean="0"/>
              <a:t>chat</a:t>
            </a:r>
            <a:r>
              <a:rPr lang="sl-SI" sz="2400" dirty="0" smtClean="0"/>
              <a:t>). Spremljanje preko FB – vprašanje napišite v komentar na FB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tolmačenje</a:t>
            </a:r>
            <a:endParaRPr lang="sl-SI" sz="2400" dirty="0"/>
          </a:p>
          <a:p>
            <a:pPr algn="just"/>
            <a:endParaRPr lang="sl-SI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36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Program ACF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204864"/>
            <a:ext cx="8229600" cy="3672407"/>
          </a:xfrm>
        </p:spPr>
        <p:txBody>
          <a:bodyPr/>
          <a:lstStyle/>
          <a:p>
            <a:pPr algn="just"/>
            <a:r>
              <a:rPr lang="sl-SI" sz="2400" dirty="0"/>
              <a:t>Namenjen trajnostnemu razvoju in krepitvi NVO </a:t>
            </a:r>
            <a:r>
              <a:rPr lang="sl-SI" sz="2400" dirty="0" smtClean="0"/>
              <a:t>sektorja</a:t>
            </a:r>
          </a:p>
          <a:p>
            <a:pPr algn="just"/>
            <a:endParaRPr lang="sl-SI" sz="2400" dirty="0"/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/>
              <a:t>Cilji: okrepljena civilna družba, aktivno državljanstvo, opolnomočene ranljive skupine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Deluje v </a:t>
            </a:r>
            <a:r>
              <a:rPr lang="sl-SI" sz="2400" dirty="0"/>
              <a:t>15 državah članicah EU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/>
              <a:t>Donatorice: Norveška, Lihtenštajn, Islandija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/>
              <a:t>Upravljalec programa v Sloveniji: CNVOS &amp; Zavod PIP &amp; DRPD NM</a:t>
            </a: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3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20080"/>
          </a:xfrm>
        </p:spPr>
        <p:txBody>
          <a:bodyPr/>
          <a:lstStyle/>
          <a:p>
            <a:r>
              <a:rPr lang="sl-SI" sz="3600" b="1" dirty="0"/>
              <a:t>Javni razpisi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700808"/>
            <a:ext cx="8229600" cy="417646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600" dirty="0" smtClean="0"/>
              <a:t>Natančno premišljeni glede na situacijo v Sloveniji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600" dirty="0" smtClean="0"/>
              <a:t>Srednji </a:t>
            </a:r>
            <a:r>
              <a:rPr lang="sl-SI" sz="2600" dirty="0"/>
              <a:t>in veliki </a:t>
            </a:r>
            <a:r>
              <a:rPr lang="sl-SI" sz="2600" dirty="0" smtClean="0"/>
              <a:t>projekti: 1.530.000 EUR – 20 projektov, zaključen</a:t>
            </a:r>
            <a:endParaRPr lang="sl-SI" sz="2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600" dirty="0" err="1"/>
              <a:t>Mikro</a:t>
            </a:r>
            <a:r>
              <a:rPr lang="sl-SI" sz="2600" dirty="0"/>
              <a:t> projekti oz. hiter </a:t>
            </a:r>
            <a:r>
              <a:rPr lang="sl-SI" sz="2600" dirty="0" smtClean="0"/>
              <a:t>odziv – 100.000, 20 projektov, zaključen</a:t>
            </a:r>
            <a:endParaRPr lang="sl-SI" sz="2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600" dirty="0"/>
              <a:t>Institucionalna </a:t>
            </a:r>
            <a:r>
              <a:rPr lang="sl-SI" sz="2600" dirty="0" smtClean="0"/>
              <a:t>podpora: 450.000 EUR – 5 organizacij, zaključen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600" b="1" dirty="0" smtClean="0"/>
              <a:t>Mali </a:t>
            </a:r>
            <a:r>
              <a:rPr lang="sl-SI" sz="2600" b="1" dirty="0"/>
              <a:t>projekti: </a:t>
            </a:r>
            <a:r>
              <a:rPr lang="sl-SI" sz="2600" b="1" dirty="0" smtClean="0"/>
              <a:t>358.500 EUR</a:t>
            </a:r>
            <a:r>
              <a:rPr lang="sl-SI" sz="2600" b="1" dirty="0"/>
              <a:t>, projekti 5.000 – 20.000 EUR, 6 – 12 </a:t>
            </a:r>
            <a:r>
              <a:rPr lang="sl-SI" sz="2600" b="1" dirty="0" smtClean="0"/>
              <a:t>mesecev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600" dirty="0" smtClean="0"/>
              <a:t>Več </a:t>
            </a:r>
            <a:r>
              <a:rPr lang="sl-SI" sz="2600" dirty="0" err="1" smtClean="0"/>
              <a:t>info</a:t>
            </a:r>
            <a:r>
              <a:rPr lang="sl-SI" sz="2600" dirty="0" smtClean="0"/>
              <a:t> na </a:t>
            </a:r>
            <a:r>
              <a:rPr lang="sl-SI" sz="2600" dirty="0" smtClean="0">
                <a:hlinkClick r:id="rId2"/>
              </a:rPr>
              <a:t>www.acfslovenia.si</a:t>
            </a:r>
            <a:r>
              <a:rPr lang="sl-SI" sz="2600" dirty="0" smtClean="0"/>
              <a:t> </a:t>
            </a:r>
            <a:endParaRPr lang="sl-SI" sz="2600" dirty="0"/>
          </a:p>
          <a:p>
            <a:pPr algn="just"/>
            <a:r>
              <a:rPr lang="sl-SI" sz="2600" dirty="0"/>
              <a:t>	</a:t>
            </a:r>
            <a:endParaRPr lang="sl-SI" sz="22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5</a:t>
            </a:fld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6228184" y="260648"/>
            <a:ext cx="2592288" cy="14401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hlinkClick r:id="rId3"/>
              </a:rPr>
              <a:t>https://acfslovenia.si/podprti-projekti</a:t>
            </a:r>
            <a:r>
              <a:rPr lang="sl-SI" dirty="0" smtClean="0">
                <a:hlinkClick r:id="rId3"/>
              </a:rPr>
              <a:t>/</a:t>
            </a: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69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Razpoložljiva sredstva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358.500 evrov, razdeljenih po rezultatih</a:t>
            </a:r>
            <a:endParaRPr lang="sl-SI" sz="2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70% sredstev slabše razvita območja/ciljne skupine (povsod razen aktivnosti v LJ, KR, NG in KP, Romi, migranti, begunci) </a:t>
            </a:r>
          </a:p>
          <a:p>
            <a:pPr algn="just"/>
            <a:endParaRPr lang="sl-SI" dirty="0" smtClean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6</a:t>
            </a:fld>
            <a:endParaRPr lang="sl-SI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66666"/>
              </p:ext>
            </p:extLst>
          </p:nvPr>
        </p:nvGraphicFramePr>
        <p:xfrm>
          <a:off x="683568" y="2564905"/>
          <a:ext cx="7632848" cy="2230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7343">
                  <a:extLst>
                    <a:ext uri="{9D8B030D-6E8A-4147-A177-3AD203B41FA5}">
                      <a16:colId xmlns:a16="http://schemas.microsoft.com/office/drawing/2014/main" val="174834816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4277461778"/>
                    </a:ext>
                  </a:extLst>
                </a:gridCol>
              </a:tblGrid>
              <a:tr h="559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Pričakovani rezultati oz. ciljna področja programa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Indikativna sredstva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0131949"/>
                  </a:ext>
                </a:extLst>
              </a:tr>
              <a:tr h="559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Okrepljena zagovorniška/</a:t>
                      </a:r>
                      <a:r>
                        <a:rPr lang="sl-SI" sz="1800" dirty="0" err="1">
                          <a:effectLst/>
                        </a:rPr>
                        <a:t>watchdog</a:t>
                      </a:r>
                      <a:r>
                        <a:rPr lang="sl-SI" sz="1800" dirty="0">
                          <a:effectLst/>
                        </a:rPr>
                        <a:t> vloga nevladnih organizacij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166.500,00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080499"/>
                  </a:ext>
                </a:extLst>
              </a:tr>
              <a:tr h="32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Povečana podpora državljanski vzgoji in človekovim pravicam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98.500,00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616488"/>
                  </a:ext>
                </a:extLst>
              </a:tr>
              <a:tr h="32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Opolnomočene ranljive skupine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93.500,00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995894"/>
                  </a:ext>
                </a:extLst>
              </a:tr>
              <a:tr h="32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SKUPAJ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358.500,00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9354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2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Velikost in trajanje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dirty="0" smtClean="0"/>
              <a:t>5.000 – 20.000 EUR, 100% financiranje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dirty="0" smtClean="0"/>
              <a:t>6 – 12 mesecev (12 mesecev = 1. 3. – 28. 2.)</a:t>
            </a: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442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Upravičeni prijavitelji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204864"/>
            <a:ext cx="8229600" cy="3672407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800" dirty="0" smtClean="0"/>
              <a:t>Nevladne organizacije s sedežem v Sloveniji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800" dirty="0" smtClean="0"/>
              <a:t>v </a:t>
            </a:r>
            <a:r>
              <a:rPr lang="sl-SI" sz="2800" dirty="0"/>
              <a:t>letih 2018–2020 </a:t>
            </a:r>
            <a:r>
              <a:rPr lang="sl-SI" sz="2800" dirty="0" smtClean="0"/>
              <a:t>povprečni </a:t>
            </a:r>
            <a:r>
              <a:rPr lang="sl-SI" sz="2800" dirty="0"/>
              <a:t>letni prihodek nižji od </a:t>
            </a:r>
            <a:r>
              <a:rPr lang="sl-SI" sz="2800" b="1" dirty="0"/>
              <a:t>50.000,00 </a:t>
            </a:r>
            <a:r>
              <a:rPr lang="sl-SI" sz="2800" b="1" dirty="0" smtClean="0"/>
              <a:t>evrov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800" dirty="0"/>
              <a:t>Organizacija lahko kot prijavitelj prijavi </a:t>
            </a:r>
            <a:r>
              <a:rPr lang="sl-SI" sz="2800" b="1" dirty="0"/>
              <a:t>največ en projekt</a:t>
            </a:r>
            <a:r>
              <a:rPr lang="sl-SI" sz="2800" dirty="0"/>
              <a:t>, kot partner pa lahko sodeluje pri več prijavah.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b="1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520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Partnerji 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916832"/>
            <a:ext cx="8229600" cy="3960439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r>
              <a:rPr lang="sl-SI" sz="2400" dirty="0" smtClean="0"/>
              <a:t>Katerakoli </a:t>
            </a:r>
            <a:r>
              <a:rPr lang="sl-SI" sz="2400" b="1" dirty="0" smtClean="0">
                <a:solidFill>
                  <a:srgbClr val="C00000"/>
                </a:solidFill>
              </a:rPr>
              <a:t>pravna oseba </a:t>
            </a:r>
            <a:r>
              <a:rPr lang="sl-SI" sz="2400" dirty="0" smtClean="0"/>
              <a:t>(≠ </a:t>
            </a:r>
            <a:r>
              <a:rPr lang="sl-SI" sz="2400" dirty="0" err="1" smtClean="0"/>
              <a:t>s.p</a:t>
            </a:r>
            <a:r>
              <a:rPr lang="sl-SI" sz="2400" dirty="0" smtClean="0"/>
              <a:t>.) iz Slovenije, drugih držav upravičenk ACF ali </a:t>
            </a:r>
            <a:r>
              <a:rPr lang="sl-SI" sz="2400" b="1" dirty="0" smtClean="0"/>
              <a:t>držav donatoric</a:t>
            </a:r>
          </a:p>
          <a:p>
            <a:pPr marL="342900" indent="-342900" algn="just">
              <a:buFontTx/>
              <a:buChar char="-"/>
            </a:pPr>
            <a:r>
              <a:rPr lang="sl-SI" sz="2400" u="sng" dirty="0">
                <a:hlinkClick r:id="rId2"/>
              </a:rPr>
              <a:t>https://ngonorway.org</a:t>
            </a:r>
            <a:r>
              <a:rPr lang="sl-SI" sz="2400" u="sng" dirty="0" smtClean="0">
                <a:hlinkClick r:id="rId2"/>
              </a:rPr>
              <a:t>/</a:t>
            </a:r>
            <a:endParaRPr lang="sl-SI" sz="2400" u="sng" dirty="0" smtClean="0"/>
          </a:p>
          <a:p>
            <a:pPr marL="342900" indent="-342900" algn="just">
              <a:buFontTx/>
              <a:buChar char="-"/>
            </a:pPr>
            <a:r>
              <a:rPr lang="sl-SI" sz="2400" dirty="0"/>
              <a:t>Partnerji so lahko tudi neformalne skupine </a:t>
            </a:r>
            <a:r>
              <a:rPr lang="sl-SI" sz="2400" dirty="0" smtClean="0"/>
              <a:t>(delujejo v javno dobro, so neodvisne itd.) - pogodbo </a:t>
            </a:r>
            <a:r>
              <a:rPr lang="sl-SI" sz="2400" dirty="0"/>
              <a:t>podpiše izbran </a:t>
            </a:r>
            <a:r>
              <a:rPr lang="sl-SI" sz="2400" dirty="0" smtClean="0"/>
              <a:t>posameznik, stroške nosi = plačuje prijavitelj</a:t>
            </a:r>
            <a:endParaRPr lang="sl-SI" sz="2400" dirty="0"/>
          </a:p>
          <a:p>
            <a:pPr marL="342900" indent="-342900" algn="just">
              <a:buFontTx/>
              <a:buChar char="-"/>
            </a:pPr>
            <a:r>
              <a:rPr lang="sl-SI" sz="2400" b="1" u="sng" dirty="0" smtClean="0"/>
              <a:t>Kakovostna, dolgoročna partnerstva</a:t>
            </a: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366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1015</Words>
  <Application>Microsoft Office PowerPoint</Application>
  <PresentationFormat>Diaprojekcija na zaslonu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Officeova tema</vt:lpstr>
      <vt:lpstr> Javni razpis za male projekte  Informativna delavnica</vt:lpstr>
      <vt:lpstr>Program delavnice</vt:lpstr>
      <vt:lpstr>Tehnično o delavnici</vt:lpstr>
      <vt:lpstr>Program ACF</vt:lpstr>
      <vt:lpstr>Javni razpisi</vt:lpstr>
      <vt:lpstr>Razpoložljiva sredstva</vt:lpstr>
      <vt:lpstr>Velikost in trajanje</vt:lpstr>
      <vt:lpstr>Upravičeni prijavitelji</vt:lpstr>
      <vt:lpstr>Partnerji </vt:lpstr>
      <vt:lpstr>JR MP - Prednostna področja</vt:lpstr>
      <vt:lpstr>PowerPointova predstavitev</vt:lpstr>
      <vt:lpstr>Okrepljena zagovorniška vloga NVO</vt:lpstr>
      <vt:lpstr>PowerPointova predstavitev</vt:lpstr>
      <vt:lpstr>Povečana podpora državljanski vzgoji in človekovim pravicam</vt:lpstr>
      <vt:lpstr>Opolnomočene ranljive skupine</vt:lpstr>
      <vt:lpstr>Način prijave</vt:lpstr>
      <vt:lpstr>prijavnica</vt:lpstr>
      <vt:lpstr>projekt</vt:lpstr>
      <vt:lpstr>Ocenjevanje </vt:lpstr>
      <vt:lpstr>Vprašanja?</vt:lpstr>
      <vt:lpstr>Pomoč prijaviteljem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Citizens Fund v Sloveniji</dc:title>
  <dc:creator>Tina Divjak</dc:creator>
  <cp:lastModifiedBy>Tina Mithans</cp:lastModifiedBy>
  <cp:revision>19</cp:revision>
  <dcterms:created xsi:type="dcterms:W3CDTF">2018-11-21T13:52:51Z</dcterms:created>
  <dcterms:modified xsi:type="dcterms:W3CDTF">2021-05-18T08:19:16Z</dcterms:modified>
</cp:coreProperties>
</file>