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7"/>
  </p:notesMasterIdLst>
  <p:sldIdLst>
    <p:sldId id="258" r:id="rId2"/>
    <p:sldId id="260" r:id="rId3"/>
    <p:sldId id="261" r:id="rId4"/>
    <p:sldId id="262" r:id="rId5"/>
    <p:sldId id="263" r:id="rId6"/>
    <p:sldId id="264" r:id="rId7"/>
    <p:sldId id="270" r:id="rId8"/>
    <p:sldId id="265" r:id="rId9"/>
    <p:sldId id="268" r:id="rId10"/>
    <p:sldId id="269" r:id="rId11"/>
    <p:sldId id="275" r:id="rId12"/>
    <p:sldId id="279" r:id="rId13"/>
    <p:sldId id="276" r:id="rId14"/>
    <p:sldId id="277" r:id="rId15"/>
    <p:sldId id="278" r:id="rId16"/>
    <p:sldId id="294" r:id="rId17"/>
    <p:sldId id="296" r:id="rId18"/>
    <p:sldId id="271" r:id="rId19"/>
    <p:sldId id="272" r:id="rId20"/>
    <p:sldId id="273" r:id="rId21"/>
    <p:sldId id="280" r:id="rId22"/>
    <p:sldId id="295" r:id="rId23"/>
    <p:sldId id="281" r:id="rId24"/>
    <p:sldId id="266" r:id="rId25"/>
    <p:sldId id="282" r:id="rId26"/>
    <p:sldId id="283" r:id="rId27"/>
    <p:sldId id="285" r:id="rId28"/>
    <p:sldId id="286" r:id="rId29"/>
    <p:sldId id="287" r:id="rId30"/>
    <p:sldId id="288" r:id="rId31"/>
    <p:sldId id="289" r:id="rId32"/>
    <p:sldId id="290" r:id="rId33"/>
    <p:sldId id="291" r:id="rId34"/>
    <p:sldId id="292" r:id="rId35"/>
    <p:sldId id="293" r:id="rId3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60" autoAdjust="0"/>
  </p:normalViewPr>
  <p:slideViewPr>
    <p:cSldViewPr>
      <p:cViewPr varScale="1">
        <p:scale>
          <a:sx n="107" d="100"/>
          <a:sy n="107" d="100"/>
        </p:scale>
        <p:origin x="173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9AA94F-BAF1-44AD-A058-0121C05517BC}" type="doc">
      <dgm:prSet loTypeId="urn:microsoft.com/office/officeart/2005/8/layout/hierarchy1" loCatId="hierarchy" qsTypeId="urn:microsoft.com/office/officeart/2005/8/quickstyle/simple1" qsCatId="simple" csTypeId="urn:microsoft.com/office/officeart/2005/8/colors/accent2_2" csCatId="accent2"/>
      <dgm:spPr/>
      <dgm:t>
        <a:bodyPr/>
        <a:lstStyle/>
        <a:p>
          <a:endParaRPr lang="en-US"/>
        </a:p>
      </dgm:t>
    </dgm:pt>
    <dgm:pt modelId="{018503EA-8489-4E5D-AECB-8137DDFEBCCF}">
      <dgm:prSet/>
      <dgm:spPr/>
      <dgm:t>
        <a:bodyPr/>
        <a:lstStyle/>
        <a:p>
          <a:r>
            <a:rPr lang="sl-SI"/>
            <a:t>Delavnica se snema in bo objavljena na CNVOS YT kanalu </a:t>
          </a:r>
          <a:endParaRPr lang="en-US"/>
        </a:p>
      </dgm:t>
    </dgm:pt>
    <dgm:pt modelId="{362886E6-EA83-4BB6-97E3-1A83D868F212}" type="parTrans" cxnId="{0E0C3202-CB84-4AA3-AB70-FCA4F8FDA7CD}">
      <dgm:prSet/>
      <dgm:spPr/>
      <dgm:t>
        <a:bodyPr/>
        <a:lstStyle/>
        <a:p>
          <a:endParaRPr lang="en-US"/>
        </a:p>
      </dgm:t>
    </dgm:pt>
    <dgm:pt modelId="{6D5BF652-FDAD-4232-AFA4-FF8B7B334094}" type="sibTrans" cxnId="{0E0C3202-CB84-4AA3-AB70-FCA4F8FDA7CD}">
      <dgm:prSet/>
      <dgm:spPr/>
      <dgm:t>
        <a:bodyPr/>
        <a:lstStyle/>
        <a:p>
          <a:endParaRPr lang="en-US"/>
        </a:p>
      </dgm:t>
    </dgm:pt>
    <dgm:pt modelId="{FFEF55A6-820D-4DFB-92B0-A870B33110D7}">
      <dgm:prSet/>
      <dgm:spPr/>
      <dgm:t>
        <a:bodyPr/>
        <a:lstStyle/>
        <a:p>
          <a:r>
            <a:rPr lang="sl-SI" dirty="0"/>
            <a:t>Kamera ni potrebna, mikrofoni izklopljeni, razen ko postavljate vprašanja</a:t>
          </a:r>
          <a:endParaRPr lang="en-US" dirty="0"/>
        </a:p>
      </dgm:t>
    </dgm:pt>
    <dgm:pt modelId="{CF63660C-5ACE-4CA0-A462-9992E10785C0}" type="parTrans" cxnId="{2713B12F-7EA5-4D9C-847B-ABABD88E6A56}">
      <dgm:prSet/>
      <dgm:spPr/>
      <dgm:t>
        <a:bodyPr/>
        <a:lstStyle/>
        <a:p>
          <a:endParaRPr lang="en-US"/>
        </a:p>
      </dgm:t>
    </dgm:pt>
    <dgm:pt modelId="{4EC576CA-A549-4076-AAFD-684ACED56416}" type="sibTrans" cxnId="{2713B12F-7EA5-4D9C-847B-ABABD88E6A56}">
      <dgm:prSet/>
      <dgm:spPr/>
      <dgm:t>
        <a:bodyPr/>
        <a:lstStyle/>
        <a:p>
          <a:endParaRPr lang="en-US"/>
        </a:p>
      </dgm:t>
    </dgm:pt>
    <dgm:pt modelId="{B5E1EAF9-0116-4AAB-BDD8-BCA738361063}">
      <dgm:prSet/>
      <dgm:spPr/>
      <dgm:t>
        <a:bodyPr/>
        <a:lstStyle/>
        <a:p>
          <a:r>
            <a:rPr lang="sl-SI"/>
            <a:t>Z vprašanji počakajte, da zaključimo s posameznim sklopom ali jih postavite v klepet (chat). </a:t>
          </a:r>
          <a:endParaRPr lang="en-US"/>
        </a:p>
      </dgm:t>
    </dgm:pt>
    <dgm:pt modelId="{C228A93D-B753-4D7F-BE74-FF94FDCF44EE}" type="parTrans" cxnId="{195FED31-AC53-4F2A-9480-CD9FC5E22CD9}">
      <dgm:prSet/>
      <dgm:spPr/>
      <dgm:t>
        <a:bodyPr/>
        <a:lstStyle/>
        <a:p>
          <a:endParaRPr lang="en-US"/>
        </a:p>
      </dgm:t>
    </dgm:pt>
    <dgm:pt modelId="{8B69BA8E-47DD-426F-B516-0FEE75C519EA}" type="sibTrans" cxnId="{195FED31-AC53-4F2A-9480-CD9FC5E22CD9}">
      <dgm:prSet/>
      <dgm:spPr/>
      <dgm:t>
        <a:bodyPr/>
        <a:lstStyle/>
        <a:p>
          <a:endParaRPr lang="en-US"/>
        </a:p>
      </dgm:t>
    </dgm:pt>
    <dgm:pt modelId="{B9B0EAD1-4329-44D2-B4AB-807AE57288E4}" type="pres">
      <dgm:prSet presAssocID="{E79AA94F-BAF1-44AD-A058-0121C05517BC}" presName="hierChild1" presStyleCnt="0">
        <dgm:presLayoutVars>
          <dgm:chPref val="1"/>
          <dgm:dir/>
          <dgm:animOne val="branch"/>
          <dgm:animLvl val="lvl"/>
          <dgm:resizeHandles/>
        </dgm:presLayoutVars>
      </dgm:prSet>
      <dgm:spPr/>
    </dgm:pt>
    <dgm:pt modelId="{9E6CEC0F-E039-48BB-949F-C47B04DD0E01}" type="pres">
      <dgm:prSet presAssocID="{018503EA-8489-4E5D-AECB-8137DDFEBCCF}" presName="hierRoot1" presStyleCnt="0"/>
      <dgm:spPr/>
    </dgm:pt>
    <dgm:pt modelId="{FA2F2CC7-9CA7-4B48-B19E-4E92E17E09F6}" type="pres">
      <dgm:prSet presAssocID="{018503EA-8489-4E5D-AECB-8137DDFEBCCF}" presName="composite" presStyleCnt="0"/>
      <dgm:spPr/>
    </dgm:pt>
    <dgm:pt modelId="{7059B4CE-B60F-4836-ADA7-841857C5B613}" type="pres">
      <dgm:prSet presAssocID="{018503EA-8489-4E5D-AECB-8137DDFEBCCF}" presName="background" presStyleLbl="node0" presStyleIdx="0" presStyleCnt="3"/>
      <dgm:spPr/>
    </dgm:pt>
    <dgm:pt modelId="{2DFCC5B1-FAE4-4C1F-9079-65D1522CADD3}" type="pres">
      <dgm:prSet presAssocID="{018503EA-8489-4E5D-AECB-8137DDFEBCCF}" presName="text" presStyleLbl="fgAcc0" presStyleIdx="0" presStyleCnt="3">
        <dgm:presLayoutVars>
          <dgm:chPref val="3"/>
        </dgm:presLayoutVars>
      </dgm:prSet>
      <dgm:spPr/>
    </dgm:pt>
    <dgm:pt modelId="{F26C02DF-D1A6-4855-993C-3BADFD5ECD1E}" type="pres">
      <dgm:prSet presAssocID="{018503EA-8489-4E5D-AECB-8137DDFEBCCF}" presName="hierChild2" presStyleCnt="0"/>
      <dgm:spPr/>
    </dgm:pt>
    <dgm:pt modelId="{7057F14F-66B5-44F9-9B69-F3A231A06F0F}" type="pres">
      <dgm:prSet presAssocID="{FFEF55A6-820D-4DFB-92B0-A870B33110D7}" presName="hierRoot1" presStyleCnt="0"/>
      <dgm:spPr/>
    </dgm:pt>
    <dgm:pt modelId="{EBE1761F-DD4D-4A97-BE20-DFC217A56179}" type="pres">
      <dgm:prSet presAssocID="{FFEF55A6-820D-4DFB-92B0-A870B33110D7}" presName="composite" presStyleCnt="0"/>
      <dgm:spPr/>
    </dgm:pt>
    <dgm:pt modelId="{ADC99E98-A9A5-41C4-9164-4511525BF7B1}" type="pres">
      <dgm:prSet presAssocID="{FFEF55A6-820D-4DFB-92B0-A870B33110D7}" presName="background" presStyleLbl="node0" presStyleIdx="1" presStyleCnt="3"/>
      <dgm:spPr/>
    </dgm:pt>
    <dgm:pt modelId="{0DC36A5C-00E1-415F-95F7-E964A2269923}" type="pres">
      <dgm:prSet presAssocID="{FFEF55A6-820D-4DFB-92B0-A870B33110D7}" presName="text" presStyleLbl="fgAcc0" presStyleIdx="1" presStyleCnt="3">
        <dgm:presLayoutVars>
          <dgm:chPref val="3"/>
        </dgm:presLayoutVars>
      </dgm:prSet>
      <dgm:spPr/>
    </dgm:pt>
    <dgm:pt modelId="{54E06B1A-E058-4750-83CA-8265527645B4}" type="pres">
      <dgm:prSet presAssocID="{FFEF55A6-820D-4DFB-92B0-A870B33110D7}" presName="hierChild2" presStyleCnt="0"/>
      <dgm:spPr/>
    </dgm:pt>
    <dgm:pt modelId="{057F94A4-025D-4DC5-A5A7-1B398ECDB3C8}" type="pres">
      <dgm:prSet presAssocID="{B5E1EAF9-0116-4AAB-BDD8-BCA738361063}" presName="hierRoot1" presStyleCnt="0"/>
      <dgm:spPr/>
    </dgm:pt>
    <dgm:pt modelId="{52CCA879-7C9A-4F83-9CCF-114CFEF9B8AA}" type="pres">
      <dgm:prSet presAssocID="{B5E1EAF9-0116-4AAB-BDD8-BCA738361063}" presName="composite" presStyleCnt="0"/>
      <dgm:spPr/>
    </dgm:pt>
    <dgm:pt modelId="{A65D611F-4169-4214-BDC2-4FE8C59534BF}" type="pres">
      <dgm:prSet presAssocID="{B5E1EAF9-0116-4AAB-BDD8-BCA738361063}" presName="background" presStyleLbl="node0" presStyleIdx="2" presStyleCnt="3"/>
      <dgm:spPr/>
    </dgm:pt>
    <dgm:pt modelId="{91770AE5-39EB-4A40-BCA2-E0FCCA574C34}" type="pres">
      <dgm:prSet presAssocID="{B5E1EAF9-0116-4AAB-BDD8-BCA738361063}" presName="text" presStyleLbl="fgAcc0" presStyleIdx="2" presStyleCnt="3">
        <dgm:presLayoutVars>
          <dgm:chPref val="3"/>
        </dgm:presLayoutVars>
      </dgm:prSet>
      <dgm:spPr/>
    </dgm:pt>
    <dgm:pt modelId="{A396CCCB-95E2-4DFB-8F26-3223E71C2B5D}" type="pres">
      <dgm:prSet presAssocID="{B5E1EAF9-0116-4AAB-BDD8-BCA738361063}" presName="hierChild2" presStyleCnt="0"/>
      <dgm:spPr/>
    </dgm:pt>
  </dgm:ptLst>
  <dgm:cxnLst>
    <dgm:cxn modelId="{0E0C3202-CB84-4AA3-AB70-FCA4F8FDA7CD}" srcId="{E79AA94F-BAF1-44AD-A058-0121C05517BC}" destId="{018503EA-8489-4E5D-AECB-8137DDFEBCCF}" srcOrd="0" destOrd="0" parTransId="{362886E6-EA83-4BB6-97E3-1A83D868F212}" sibTransId="{6D5BF652-FDAD-4232-AFA4-FF8B7B334094}"/>
    <dgm:cxn modelId="{2713B12F-7EA5-4D9C-847B-ABABD88E6A56}" srcId="{E79AA94F-BAF1-44AD-A058-0121C05517BC}" destId="{FFEF55A6-820D-4DFB-92B0-A870B33110D7}" srcOrd="1" destOrd="0" parTransId="{CF63660C-5ACE-4CA0-A462-9992E10785C0}" sibTransId="{4EC576CA-A549-4076-AAFD-684ACED56416}"/>
    <dgm:cxn modelId="{195FED31-AC53-4F2A-9480-CD9FC5E22CD9}" srcId="{E79AA94F-BAF1-44AD-A058-0121C05517BC}" destId="{B5E1EAF9-0116-4AAB-BDD8-BCA738361063}" srcOrd="2" destOrd="0" parTransId="{C228A93D-B753-4D7F-BE74-FF94FDCF44EE}" sibTransId="{8B69BA8E-47DD-426F-B516-0FEE75C519EA}"/>
    <dgm:cxn modelId="{DA4D036D-C0F6-4A47-B8C8-C31913A63148}" type="presOf" srcId="{B5E1EAF9-0116-4AAB-BDD8-BCA738361063}" destId="{91770AE5-39EB-4A40-BCA2-E0FCCA574C34}" srcOrd="0" destOrd="0" presId="urn:microsoft.com/office/officeart/2005/8/layout/hierarchy1"/>
    <dgm:cxn modelId="{00116476-F382-4AEC-9FC7-2CDAE3C10D20}" type="presOf" srcId="{FFEF55A6-820D-4DFB-92B0-A870B33110D7}" destId="{0DC36A5C-00E1-415F-95F7-E964A2269923}" srcOrd="0" destOrd="0" presId="urn:microsoft.com/office/officeart/2005/8/layout/hierarchy1"/>
    <dgm:cxn modelId="{FE3F8CD0-248B-4C97-B3F8-90CBBD152F81}" type="presOf" srcId="{E79AA94F-BAF1-44AD-A058-0121C05517BC}" destId="{B9B0EAD1-4329-44D2-B4AB-807AE57288E4}" srcOrd="0" destOrd="0" presId="urn:microsoft.com/office/officeart/2005/8/layout/hierarchy1"/>
    <dgm:cxn modelId="{82EFFED8-C610-4C99-8EC0-B0B008F3DFA8}" type="presOf" srcId="{018503EA-8489-4E5D-AECB-8137DDFEBCCF}" destId="{2DFCC5B1-FAE4-4C1F-9079-65D1522CADD3}" srcOrd="0" destOrd="0" presId="urn:microsoft.com/office/officeart/2005/8/layout/hierarchy1"/>
    <dgm:cxn modelId="{F096DF8A-E7FD-4E18-AD67-788BEFDD2A2B}" type="presParOf" srcId="{B9B0EAD1-4329-44D2-B4AB-807AE57288E4}" destId="{9E6CEC0F-E039-48BB-949F-C47B04DD0E01}" srcOrd="0" destOrd="0" presId="urn:microsoft.com/office/officeart/2005/8/layout/hierarchy1"/>
    <dgm:cxn modelId="{463625B6-BD19-4EF2-93DE-33705E990584}" type="presParOf" srcId="{9E6CEC0F-E039-48BB-949F-C47B04DD0E01}" destId="{FA2F2CC7-9CA7-4B48-B19E-4E92E17E09F6}" srcOrd="0" destOrd="0" presId="urn:microsoft.com/office/officeart/2005/8/layout/hierarchy1"/>
    <dgm:cxn modelId="{92647C07-394A-4AEC-A11B-BC57B8BF3F76}" type="presParOf" srcId="{FA2F2CC7-9CA7-4B48-B19E-4E92E17E09F6}" destId="{7059B4CE-B60F-4836-ADA7-841857C5B613}" srcOrd="0" destOrd="0" presId="urn:microsoft.com/office/officeart/2005/8/layout/hierarchy1"/>
    <dgm:cxn modelId="{F4645151-2B94-4215-B077-2AE4141F374F}" type="presParOf" srcId="{FA2F2CC7-9CA7-4B48-B19E-4E92E17E09F6}" destId="{2DFCC5B1-FAE4-4C1F-9079-65D1522CADD3}" srcOrd="1" destOrd="0" presId="urn:microsoft.com/office/officeart/2005/8/layout/hierarchy1"/>
    <dgm:cxn modelId="{EE766086-B98C-4196-8585-2A6B3E9AAEC3}" type="presParOf" srcId="{9E6CEC0F-E039-48BB-949F-C47B04DD0E01}" destId="{F26C02DF-D1A6-4855-993C-3BADFD5ECD1E}" srcOrd="1" destOrd="0" presId="urn:microsoft.com/office/officeart/2005/8/layout/hierarchy1"/>
    <dgm:cxn modelId="{71B426A0-D9CA-4ED5-B724-D472D90EC63A}" type="presParOf" srcId="{B9B0EAD1-4329-44D2-B4AB-807AE57288E4}" destId="{7057F14F-66B5-44F9-9B69-F3A231A06F0F}" srcOrd="1" destOrd="0" presId="urn:microsoft.com/office/officeart/2005/8/layout/hierarchy1"/>
    <dgm:cxn modelId="{7101E3AE-B039-4202-AB8E-1BED843F2EA3}" type="presParOf" srcId="{7057F14F-66B5-44F9-9B69-F3A231A06F0F}" destId="{EBE1761F-DD4D-4A97-BE20-DFC217A56179}" srcOrd="0" destOrd="0" presId="urn:microsoft.com/office/officeart/2005/8/layout/hierarchy1"/>
    <dgm:cxn modelId="{5C0ADA14-E221-4089-B58A-BCCC831E909F}" type="presParOf" srcId="{EBE1761F-DD4D-4A97-BE20-DFC217A56179}" destId="{ADC99E98-A9A5-41C4-9164-4511525BF7B1}" srcOrd="0" destOrd="0" presId="urn:microsoft.com/office/officeart/2005/8/layout/hierarchy1"/>
    <dgm:cxn modelId="{5F05BA40-23F0-4415-A9B6-E813DEF5E134}" type="presParOf" srcId="{EBE1761F-DD4D-4A97-BE20-DFC217A56179}" destId="{0DC36A5C-00E1-415F-95F7-E964A2269923}" srcOrd="1" destOrd="0" presId="urn:microsoft.com/office/officeart/2005/8/layout/hierarchy1"/>
    <dgm:cxn modelId="{6B96719F-E9E7-40AB-8F78-CDEF45F02880}" type="presParOf" srcId="{7057F14F-66B5-44F9-9B69-F3A231A06F0F}" destId="{54E06B1A-E058-4750-83CA-8265527645B4}" srcOrd="1" destOrd="0" presId="urn:microsoft.com/office/officeart/2005/8/layout/hierarchy1"/>
    <dgm:cxn modelId="{132B2080-D312-40CB-819E-0819B70DEE00}" type="presParOf" srcId="{B9B0EAD1-4329-44D2-B4AB-807AE57288E4}" destId="{057F94A4-025D-4DC5-A5A7-1B398ECDB3C8}" srcOrd="2" destOrd="0" presId="urn:microsoft.com/office/officeart/2005/8/layout/hierarchy1"/>
    <dgm:cxn modelId="{CEAC517B-E76A-461A-8DDC-0F7227F0D4D6}" type="presParOf" srcId="{057F94A4-025D-4DC5-A5A7-1B398ECDB3C8}" destId="{52CCA879-7C9A-4F83-9CCF-114CFEF9B8AA}" srcOrd="0" destOrd="0" presId="urn:microsoft.com/office/officeart/2005/8/layout/hierarchy1"/>
    <dgm:cxn modelId="{E3425975-E09A-4776-84E9-80134634964F}" type="presParOf" srcId="{52CCA879-7C9A-4F83-9CCF-114CFEF9B8AA}" destId="{A65D611F-4169-4214-BDC2-4FE8C59534BF}" srcOrd="0" destOrd="0" presId="urn:microsoft.com/office/officeart/2005/8/layout/hierarchy1"/>
    <dgm:cxn modelId="{C086F67D-4395-442E-AE0A-9ED20291D385}" type="presParOf" srcId="{52CCA879-7C9A-4F83-9CCF-114CFEF9B8AA}" destId="{91770AE5-39EB-4A40-BCA2-E0FCCA574C34}" srcOrd="1" destOrd="0" presId="urn:microsoft.com/office/officeart/2005/8/layout/hierarchy1"/>
    <dgm:cxn modelId="{293207FD-99B2-4D8A-8AE1-5B7A87B3E5CB}" type="presParOf" srcId="{057F94A4-025D-4DC5-A5A7-1B398ECDB3C8}" destId="{A396CCCB-95E2-4DFB-8F26-3223E71C2B5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B5EAFF-73AC-4285-AD31-A36174A85C32}"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sl-SI"/>
        </a:p>
      </dgm:t>
    </dgm:pt>
    <dgm:pt modelId="{3D3E95A2-5215-4113-9368-0E3BD0495C4F}">
      <dgm:prSet phldrT="[besedilo]"/>
      <dgm:spPr/>
      <dgm:t>
        <a:bodyPr/>
        <a:lstStyle/>
        <a:p>
          <a:r>
            <a:rPr lang="sl-SI" dirty="0"/>
            <a:t>R1</a:t>
          </a:r>
        </a:p>
      </dgm:t>
    </dgm:pt>
    <dgm:pt modelId="{16C8C9CC-8B7B-470D-AEA3-6CC638FC3DD0}" type="parTrans" cxnId="{2C7FC486-6D29-4C9E-987C-615F82610908}">
      <dgm:prSet/>
      <dgm:spPr/>
      <dgm:t>
        <a:bodyPr/>
        <a:lstStyle/>
        <a:p>
          <a:endParaRPr lang="sl-SI"/>
        </a:p>
      </dgm:t>
    </dgm:pt>
    <dgm:pt modelId="{BAC590B4-D16C-4433-90D2-AD0035FDE4C8}" type="sibTrans" cxnId="{2C7FC486-6D29-4C9E-987C-615F82610908}">
      <dgm:prSet/>
      <dgm:spPr/>
      <dgm:t>
        <a:bodyPr/>
        <a:lstStyle/>
        <a:p>
          <a:endParaRPr lang="sl-SI"/>
        </a:p>
      </dgm:t>
    </dgm:pt>
    <dgm:pt modelId="{4C02E600-DDC0-48B7-A2AA-FD1F8402C266}">
      <dgm:prSet phldrT="[besedilo]" custT="1"/>
      <dgm:spPr/>
      <dgm:t>
        <a:bodyPr/>
        <a:lstStyle/>
        <a:p>
          <a:r>
            <a:rPr lang="sl-SI" sz="2000" dirty="0"/>
            <a:t>Vpliv na predpise</a:t>
          </a:r>
        </a:p>
      </dgm:t>
    </dgm:pt>
    <dgm:pt modelId="{3A240E62-CE47-4F61-B21E-C9347FAF849F}" type="parTrans" cxnId="{C0B3350C-B4EB-40E1-94F1-38EA994E630F}">
      <dgm:prSet/>
      <dgm:spPr/>
      <dgm:t>
        <a:bodyPr/>
        <a:lstStyle/>
        <a:p>
          <a:endParaRPr lang="sl-SI"/>
        </a:p>
      </dgm:t>
    </dgm:pt>
    <dgm:pt modelId="{3F9BD23E-0C90-4427-88C6-A10C5C63700F}" type="sibTrans" cxnId="{C0B3350C-B4EB-40E1-94F1-38EA994E630F}">
      <dgm:prSet/>
      <dgm:spPr/>
      <dgm:t>
        <a:bodyPr/>
        <a:lstStyle/>
        <a:p>
          <a:endParaRPr lang="sl-SI"/>
        </a:p>
      </dgm:t>
    </dgm:pt>
    <dgm:pt modelId="{30167C9F-82B4-46D2-83BD-596F6FEB4DE3}">
      <dgm:prSet phldrT="[besedilo]" custT="1"/>
      <dgm:spPr/>
      <dgm:t>
        <a:bodyPr/>
        <a:lstStyle/>
        <a:p>
          <a:r>
            <a:rPr lang="sl-SI" sz="2000" dirty="0"/>
            <a:t>Uporaba podatkov</a:t>
          </a:r>
        </a:p>
      </dgm:t>
    </dgm:pt>
    <dgm:pt modelId="{06001256-F60A-4200-A48B-0B0A2DE0BC06}" type="parTrans" cxnId="{2875ED29-F945-456D-AD5C-8D9506D548EA}">
      <dgm:prSet/>
      <dgm:spPr/>
      <dgm:t>
        <a:bodyPr/>
        <a:lstStyle/>
        <a:p>
          <a:endParaRPr lang="sl-SI"/>
        </a:p>
      </dgm:t>
    </dgm:pt>
    <dgm:pt modelId="{6D437EA2-45D7-4CA6-B614-ECAD13FD564B}" type="sibTrans" cxnId="{2875ED29-F945-456D-AD5C-8D9506D548EA}">
      <dgm:prSet/>
      <dgm:spPr/>
      <dgm:t>
        <a:bodyPr/>
        <a:lstStyle/>
        <a:p>
          <a:endParaRPr lang="sl-SI"/>
        </a:p>
      </dgm:t>
    </dgm:pt>
    <dgm:pt modelId="{9F98942B-6C92-491E-A294-A9657468F763}">
      <dgm:prSet phldrT="[besedilo]" custT="1"/>
      <dgm:spPr/>
      <dgm:t>
        <a:bodyPr/>
        <a:lstStyle/>
        <a:p>
          <a:r>
            <a:rPr lang="sl-SI" sz="1800" dirty="0"/>
            <a:t>Vključevanje ljudi v aktivnosti</a:t>
          </a:r>
        </a:p>
      </dgm:t>
    </dgm:pt>
    <dgm:pt modelId="{CA18DABC-E8D8-4DA6-96BE-6240717F8F2F}" type="parTrans" cxnId="{BEE5FDE6-3981-4378-89BB-2DE2B01F417E}">
      <dgm:prSet/>
      <dgm:spPr/>
      <dgm:t>
        <a:bodyPr/>
        <a:lstStyle/>
        <a:p>
          <a:endParaRPr lang="sl-SI"/>
        </a:p>
      </dgm:t>
    </dgm:pt>
    <dgm:pt modelId="{CF445C44-7282-4F3D-9CE2-39BC58062F27}" type="sibTrans" cxnId="{BEE5FDE6-3981-4378-89BB-2DE2B01F417E}">
      <dgm:prSet/>
      <dgm:spPr/>
      <dgm:t>
        <a:bodyPr/>
        <a:lstStyle/>
        <a:p>
          <a:endParaRPr lang="sl-SI"/>
        </a:p>
      </dgm:t>
    </dgm:pt>
    <dgm:pt modelId="{D4647286-1AEB-4D8B-B024-57FED2BFAF24}">
      <dgm:prSet phldrT="[besedilo]" custT="1"/>
      <dgm:spPr/>
      <dgm:t>
        <a:bodyPr/>
        <a:lstStyle/>
        <a:p>
          <a:r>
            <a:rPr lang="sl-SI" sz="2000" dirty="0"/>
            <a:t>Zagovorniške kampanje</a:t>
          </a:r>
        </a:p>
      </dgm:t>
    </dgm:pt>
    <dgm:pt modelId="{16DC7672-42ED-4FFB-9A7A-0B2EDC16CD35}" type="parTrans" cxnId="{740A4CB6-5EFC-44D5-94F7-8B25E01380E5}">
      <dgm:prSet/>
      <dgm:spPr/>
      <dgm:t>
        <a:bodyPr/>
        <a:lstStyle/>
        <a:p>
          <a:endParaRPr lang="sl-SI"/>
        </a:p>
      </dgm:t>
    </dgm:pt>
    <dgm:pt modelId="{F9CBC6CF-3505-48F2-8272-9A0C647C43C3}" type="sibTrans" cxnId="{740A4CB6-5EFC-44D5-94F7-8B25E01380E5}">
      <dgm:prSet/>
      <dgm:spPr/>
      <dgm:t>
        <a:bodyPr/>
        <a:lstStyle/>
        <a:p>
          <a:endParaRPr lang="sl-SI"/>
        </a:p>
      </dgm:t>
    </dgm:pt>
    <dgm:pt modelId="{FD4AAE14-A905-4522-AB29-91F2FA7EA090}">
      <dgm:prSet/>
      <dgm:spPr/>
      <dgm:t>
        <a:bodyPr/>
        <a:lstStyle/>
        <a:p>
          <a:r>
            <a:rPr lang="sl-SI" dirty="0"/>
            <a:t>Spremljanje dela institucij</a:t>
          </a:r>
        </a:p>
      </dgm:t>
    </dgm:pt>
    <dgm:pt modelId="{04313217-6D18-4806-BDC8-9A9AD7761E8C}" type="parTrans" cxnId="{E7DB64F9-DE42-48D2-8A40-922BE6F2743A}">
      <dgm:prSet/>
      <dgm:spPr/>
      <dgm:t>
        <a:bodyPr/>
        <a:lstStyle/>
        <a:p>
          <a:endParaRPr lang="sl-SI"/>
        </a:p>
      </dgm:t>
    </dgm:pt>
    <dgm:pt modelId="{A3E98C5E-EAF0-4C1A-BA06-D684862BDF5E}" type="sibTrans" cxnId="{E7DB64F9-DE42-48D2-8A40-922BE6F2743A}">
      <dgm:prSet/>
      <dgm:spPr/>
      <dgm:t>
        <a:bodyPr/>
        <a:lstStyle/>
        <a:p>
          <a:endParaRPr lang="sl-SI"/>
        </a:p>
      </dgm:t>
    </dgm:pt>
    <dgm:pt modelId="{94CECEF1-30D1-4204-948D-DF5BD73F1FBE}">
      <dgm:prSet/>
      <dgm:spPr/>
      <dgm:t>
        <a:bodyPr/>
        <a:lstStyle/>
        <a:p>
          <a:endParaRPr lang="sl-SI" dirty="0"/>
        </a:p>
      </dgm:t>
    </dgm:pt>
    <dgm:pt modelId="{7FB3FB64-7AC3-46CA-B299-39677348C31F}" type="parTrans" cxnId="{75A041A5-5D78-45C2-A4B1-13F040D928C7}">
      <dgm:prSet/>
      <dgm:spPr/>
      <dgm:t>
        <a:bodyPr/>
        <a:lstStyle/>
        <a:p>
          <a:endParaRPr lang="sl-SI"/>
        </a:p>
      </dgm:t>
    </dgm:pt>
    <dgm:pt modelId="{7FB84965-207E-4CB6-A28A-352DEB6DA274}" type="sibTrans" cxnId="{75A041A5-5D78-45C2-A4B1-13F040D928C7}">
      <dgm:prSet/>
      <dgm:spPr/>
      <dgm:t>
        <a:bodyPr/>
        <a:lstStyle/>
        <a:p>
          <a:endParaRPr lang="sl-SI"/>
        </a:p>
      </dgm:t>
    </dgm:pt>
    <dgm:pt modelId="{340705B8-8D00-42EF-A7E0-ACA750C0B07D}" type="pres">
      <dgm:prSet presAssocID="{EAB5EAFF-73AC-4285-AD31-A36174A85C32}" presName="cycle" presStyleCnt="0">
        <dgm:presLayoutVars>
          <dgm:chMax val="1"/>
          <dgm:dir/>
          <dgm:animLvl val="ctr"/>
          <dgm:resizeHandles val="exact"/>
        </dgm:presLayoutVars>
      </dgm:prSet>
      <dgm:spPr/>
    </dgm:pt>
    <dgm:pt modelId="{F5EEA5AD-437C-4F9E-BC32-714CCD06C80A}" type="pres">
      <dgm:prSet presAssocID="{3D3E95A2-5215-4113-9368-0E3BD0495C4F}" presName="centerShape" presStyleLbl="node0" presStyleIdx="0" presStyleCnt="1"/>
      <dgm:spPr/>
    </dgm:pt>
    <dgm:pt modelId="{3CC429E0-F18E-48CE-9126-F6F978432597}" type="pres">
      <dgm:prSet presAssocID="{3A240E62-CE47-4F61-B21E-C9347FAF849F}" presName="Name9" presStyleLbl="parChTrans1D2" presStyleIdx="0" presStyleCnt="5"/>
      <dgm:spPr/>
    </dgm:pt>
    <dgm:pt modelId="{EF414B92-95AD-4188-9AD0-CF44BBA8DCDD}" type="pres">
      <dgm:prSet presAssocID="{3A240E62-CE47-4F61-B21E-C9347FAF849F}" presName="connTx" presStyleLbl="parChTrans1D2" presStyleIdx="0" presStyleCnt="5"/>
      <dgm:spPr/>
    </dgm:pt>
    <dgm:pt modelId="{0F90D5A2-223B-4B17-9656-5EE729DE524D}" type="pres">
      <dgm:prSet presAssocID="{4C02E600-DDC0-48B7-A2AA-FD1F8402C266}" presName="node" presStyleLbl="node1" presStyleIdx="0" presStyleCnt="5">
        <dgm:presLayoutVars>
          <dgm:bulletEnabled val="1"/>
        </dgm:presLayoutVars>
      </dgm:prSet>
      <dgm:spPr/>
    </dgm:pt>
    <dgm:pt modelId="{53C9F850-B532-4275-9948-4F42CA18813F}" type="pres">
      <dgm:prSet presAssocID="{06001256-F60A-4200-A48B-0B0A2DE0BC06}" presName="Name9" presStyleLbl="parChTrans1D2" presStyleIdx="1" presStyleCnt="5"/>
      <dgm:spPr/>
    </dgm:pt>
    <dgm:pt modelId="{F3B5FB5B-CD0E-4A09-928B-3BA9BE5FEDE2}" type="pres">
      <dgm:prSet presAssocID="{06001256-F60A-4200-A48B-0B0A2DE0BC06}" presName="connTx" presStyleLbl="parChTrans1D2" presStyleIdx="1" presStyleCnt="5"/>
      <dgm:spPr/>
    </dgm:pt>
    <dgm:pt modelId="{597B9BE3-33D3-4E9D-B786-FA38D293270A}" type="pres">
      <dgm:prSet presAssocID="{30167C9F-82B4-46D2-83BD-596F6FEB4DE3}" presName="node" presStyleLbl="node1" presStyleIdx="1" presStyleCnt="5" custScaleX="126951">
        <dgm:presLayoutVars>
          <dgm:bulletEnabled val="1"/>
        </dgm:presLayoutVars>
      </dgm:prSet>
      <dgm:spPr/>
    </dgm:pt>
    <dgm:pt modelId="{BC07D40F-7E3E-41A7-B2D1-68BBE941C09B}" type="pres">
      <dgm:prSet presAssocID="{CA18DABC-E8D8-4DA6-96BE-6240717F8F2F}" presName="Name9" presStyleLbl="parChTrans1D2" presStyleIdx="2" presStyleCnt="5"/>
      <dgm:spPr/>
    </dgm:pt>
    <dgm:pt modelId="{275400A3-9959-44C5-B9A8-FD268CB5700F}" type="pres">
      <dgm:prSet presAssocID="{CA18DABC-E8D8-4DA6-96BE-6240717F8F2F}" presName="connTx" presStyleLbl="parChTrans1D2" presStyleIdx="2" presStyleCnt="5"/>
      <dgm:spPr/>
    </dgm:pt>
    <dgm:pt modelId="{441D9BC2-CEC2-4893-B064-8CC01E3CD5E3}" type="pres">
      <dgm:prSet presAssocID="{9F98942B-6C92-491E-A294-A9657468F763}" presName="node" presStyleLbl="node1" presStyleIdx="2" presStyleCnt="5" custScaleX="136290" custScaleY="116085">
        <dgm:presLayoutVars>
          <dgm:bulletEnabled val="1"/>
        </dgm:presLayoutVars>
      </dgm:prSet>
      <dgm:spPr/>
    </dgm:pt>
    <dgm:pt modelId="{43AEA749-7F33-4995-A183-0CD73AA424A6}" type="pres">
      <dgm:prSet presAssocID="{16DC7672-42ED-4FFB-9A7A-0B2EDC16CD35}" presName="Name9" presStyleLbl="parChTrans1D2" presStyleIdx="3" presStyleCnt="5"/>
      <dgm:spPr/>
    </dgm:pt>
    <dgm:pt modelId="{0542F30C-9E2C-4BB7-88B2-B4A40DF0DFD0}" type="pres">
      <dgm:prSet presAssocID="{16DC7672-42ED-4FFB-9A7A-0B2EDC16CD35}" presName="connTx" presStyleLbl="parChTrans1D2" presStyleIdx="3" presStyleCnt="5"/>
      <dgm:spPr/>
    </dgm:pt>
    <dgm:pt modelId="{3F946CE6-8233-4635-AF1C-D8537F1592E7}" type="pres">
      <dgm:prSet presAssocID="{D4647286-1AEB-4D8B-B024-57FED2BFAF24}" presName="node" presStyleLbl="node1" presStyleIdx="3" presStyleCnt="5" custScaleX="144373">
        <dgm:presLayoutVars>
          <dgm:bulletEnabled val="1"/>
        </dgm:presLayoutVars>
      </dgm:prSet>
      <dgm:spPr/>
    </dgm:pt>
    <dgm:pt modelId="{B91046CB-DFD5-4304-A648-A186D174174C}" type="pres">
      <dgm:prSet presAssocID="{04313217-6D18-4806-BDC8-9A9AD7761E8C}" presName="Name9" presStyleLbl="parChTrans1D2" presStyleIdx="4" presStyleCnt="5"/>
      <dgm:spPr/>
    </dgm:pt>
    <dgm:pt modelId="{814A8E40-2D8B-4474-A324-955F000A55EA}" type="pres">
      <dgm:prSet presAssocID="{04313217-6D18-4806-BDC8-9A9AD7761E8C}" presName="connTx" presStyleLbl="parChTrans1D2" presStyleIdx="4" presStyleCnt="5"/>
      <dgm:spPr/>
    </dgm:pt>
    <dgm:pt modelId="{71451718-6AC7-48E3-8185-5BE85737AD60}" type="pres">
      <dgm:prSet presAssocID="{FD4AAE14-A905-4522-AB29-91F2FA7EA090}" presName="node" presStyleLbl="node1" presStyleIdx="4" presStyleCnt="5" custScaleX="153663">
        <dgm:presLayoutVars>
          <dgm:bulletEnabled val="1"/>
        </dgm:presLayoutVars>
      </dgm:prSet>
      <dgm:spPr/>
    </dgm:pt>
  </dgm:ptLst>
  <dgm:cxnLst>
    <dgm:cxn modelId="{C0B3350C-B4EB-40E1-94F1-38EA994E630F}" srcId="{3D3E95A2-5215-4113-9368-0E3BD0495C4F}" destId="{4C02E600-DDC0-48B7-A2AA-FD1F8402C266}" srcOrd="0" destOrd="0" parTransId="{3A240E62-CE47-4F61-B21E-C9347FAF849F}" sibTransId="{3F9BD23E-0C90-4427-88C6-A10C5C63700F}"/>
    <dgm:cxn modelId="{2875ED29-F945-456D-AD5C-8D9506D548EA}" srcId="{3D3E95A2-5215-4113-9368-0E3BD0495C4F}" destId="{30167C9F-82B4-46D2-83BD-596F6FEB4DE3}" srcOrd="1" destOrd="0" parTransId="{06001256-F60A-4200-A48B-0B0A2DE0BC06}" sibTransId="{6D437EA2-45D7-4CA6-B614-ECAD13FD564B}"/>
    <dgm:cxn modelId="{A6D73B31-4931-4BAD-AE5E-2669F279DBD6}" type="presOf" srcId="{04313217-6D18-4806-BDC8-9A9AD7761E8C}" destId="{B91046CB-DFD5-4304-A648-A186D174174C}" srcOrd="0" destOrd="0" presId="urn:microsoft.com/office/officeart/2005/8/layout/radial1"/>
    <dgm:cxn modelId="{A9062332-FB9E-4DE8-A456-32C69E552D44}" type="presOf" srcId="{D4647286-1AEB-4D8B-B024-57FED2BFAF24}" destId="{3F946CE6-8233-4635-AF1C-D8537F1592E7}" srcOrd="0" destOrd="0" presId="urn:microsoft.com/office/officeart/2005/8/layout/radial1"/>
    <dgm:cxn modelId="{7D664E3A-8C67-4054-80F9-285F2608ED42}" type="presOf" srcId="{3A240E62-CE47-4F61-B21E-C9347FAF849F}" destId="{EF414B92-95AD-4188-9AD0-CF44BBA8DCDD}" srcOrd="1" destOrd="0" presId="urn:microsoft.com/office/officeart/2005/8/layout/radial1"/>
    <dgm:cxn modelId="{35292F52-D7CE-4F64-BB55-9B95AD414FB7}" type="presOf" srcId="{06001256-F60A-4200-A48B-0B0A2DE0BC06}" destId="{F3B5FB5B-CD0E-4A09-928B-3BA9BE5FEDE2}" srcOrd="1" destOrd="0" presId="urn:microsoft.com/office/officeart/2005/8/layout/radial1"/>
    <dgm:cxn modelId="{D307387C-9EA9-416F-AE15-10B8BE0C826B}" type="presOf" srcId="{4C02E600-DDC0-48B7-A2AA-FD1F8402C266}" destId="{0F90D5A2-223B-4B17-9656-5EE729DE524D}" srcOrd="0" destOrd="0" presId="urn:microsoft.com/office/officeart/2005/8/layout/radial1"/>
    <dgm:cxn modelId="{2C7FC486-6D29-4C9E-987C-615F82610908}" srcId="{EAB5EAFF-73AC-4285-AD31-A36174A85C32}" destId="{3D3E95A2-5215-4113-9368-0E3BD0495C4F}" srcOrd="0" destOrd="0" parTransId="{16C8C9CC-8B7B-470D-AEA3-6CC638FC3DD0}" sibTransId="{BAC590B4-D16C-4433-90D2-AD0035FDE4C8}"/>
    <dgm:cxn modelId="{52A6A994-8BF5-4439-8BAB-452D8E9D1C74}" type="presOf" srcId="{CA18DABC-E8D8-4DA6-96BE-6240717F8F2F}" destId="{BC07D40F-7E3E-41A7-B2D1-68BBE941C09B}" srcOrd="0" destOrd="0" presId="urn:microsoft.com/office/officeart/2005/8/layout/radial1"/>
    <dgm:cxn modelId="{479E8599-AC66-4D95-9368-2DCE27AD7B48}" type="presOf" srcId="{CA18DABC-E8D8-4DA6-96BE-6240717F8F2F}" destId="{275400A3-9959-44C5-B9A8-FD268CB5700F}" srcOrd="1" destOrd="0" presId="urn:microsoft.com/office/officeart/2005/8/layout/radial1"/>
    <dgm:cxn modelId="{71A5E49B-57F5-4721-9B29-951C1C4D5BE5}" type="presOf" srcId="{16DC7672-42ED-4FFB-9A7A-0B2EDC16CD35}" destId="{0542F30C-9E2C-4BB7-88B2-B4A40DF0DFD0}" srcOrd="1" destOrd="0" presId="urn:microsoft.com/office/officeart/2005/8/layout/radial1"/>
    <dgm:cxn modelId="{75A041A5-5D78-45C2-A4B1-13F040D928C7}" srcId="{EAB5EAFF-73AC-4285-AD31-A36174A85C32}" destId="{94CECEF1-30D1-4204-948D-DF5BD73F1FBE}" srcOrd="1" destOrd="0" parTransId="{7FB3FB64-7AC3-46CA-B299-39677348C31F}" sibTransId="{7FB84965-207E-4CB6-A28A-352DEB6DA274}"/>
    <dgm:cxn modelId="{8FB15AA8-DDED-4074-94FA-D76A28648C2B}" type="presOf" srcId="{3A240E62-CE47-4F61-B21E-C9347FAF849F}" destId="{3CC429E0-F18E-48CE-9126-F6F978432597}" srcOrd="0" destOrd="0" presId="urn:microsoft.com/office/officeart/2005/8/layout/radial1"/>
    <dgm:cxn modelId="{66FAD8AC-3592-4978-9AC9-06082BBBE829}" type="presOf" srcId="{FD4AAE14-A905-4522-AB29-91F2FA7EA090}" destId="{71451718-6AC7-48E3-8185-5BE85737AD60}" srcOrd="0" destOrd="0" presId="urn:microsoft.com/office/officeart/2005/8/layout/radial1"/>
    <dgm:cxn modelId="{5EA0FCB0-ADD1-4C45-A21F-C07C5687944B}" type="presOf" srcId="{EAB5EAFF-73AC-4285-AD31-A36174A85C32}" destId="{340705B8-8D00-42EF-A7E0-ACA750C0B07D}" srcOrd="0" destOrd="0" presId="urn:microsoft.com/office/officeart/2005/8/layout/radial1"/>
    <dgm:cxn modelId="{207456B4-41F9-4973-B32C-8849E7DDACC6}" type="presOf" srcId="{06001256-F60A-4200-A48B-0B0A2DE0BC06}" destId="{53C9F850-B532-4275-9948-4F42CA18813F}" srcOrd="0" destOrd="0" presId="urn:microsoft.com/office/officeart/2005/8/layout/radial1"/>
    <dgm:cxn modelId="{740A4CB6-5EFC-44D5-94F7-8B25E01380E5}" srcId="{3D3E95A2-5215-4113-9368-0E3BD0495C4F}" destId="{D4647286-1AEB-4D8B-B024-57FED2BFAF24}" srcOrd="3" destOrd="0" parTransId="{16DC7672-42ED-4FFB-9A7A-0B2EDC16CD35}" sibTransId="{F9CBC6CF-3505-48F2-8272-9A0C647C43C3}"/>
    <dgm:cxn modelId="{EC2276CC-AE22-4E70-AC41-E7AAA16A1BF7}" type="presOf" srcId="{04313217-6D18-4806-BDC8-9A9AD7761E8C}" destId="{814A8E40-2D8B-4474-A324-955F000A55EA}" srcOrd="1" destOrd="0" presId="urn:microsoft.com/office/officeart/2005/8/layout/radial1"/>
    <dgm:cxn modelId="{029219D6-9054-4A21-9185-6EB06AC17347}" type="presOf" srcId="{3D3E95A2-5215-4113-9368-0E3BD0495C4F}" destId="{F5EEA5AD-437C-4F9E-BC32-714CCD06C80A}" srcOrd="0" destOrd="0" presId="urn:microsoft.com/office/officeart/2005/8/layout/radial1"/>
    <dgm:cxn modelId="{95BCADE4-304F-4BF9-AE34-9F68F1292A34}" type="presOf" srcId="{9F98942B-6C92-491E-A294-A9657468F763}" destId="{441D9BC2-CEC2-4893-B064-8CC01E3CD5E3}" srcOrd="0" destOrd="0" presId="urn:microsoft.com/office/officeart/2005/8/layout/radial1"/>
    <dgm:cxn modelId="{B2C3BDE5-C1DC-4A7A-BD9D-4AC1F4CD44C5}" type="presOf" srcId="{30167C9F-82B4-46D2-83BD-596F6FEB4DE3}" destId="{597B9BE3-33D3-4E9D-B786-FA38D293270A}" srcOrd="0" destOrd="0" presId="urn:microsoft.com/office/officeart/2005/8/layout/radial1"/>
    <dgm:cxn modelId="{BEE5FDE6-3981-4378-89BB-2DE2B01F417E}" srcId="{3D3E95A2-5215-4113-9368-0E3BD0495C4F}" destId="{9F98942B-6C92-491E-A294-A9657468F763}" srcOrd="2" destOrd="0" parTransId="{CA18DABC-E8D8-4DA6-96BE-6240717F8F2F}" sibTransId="{CF445C44-7282-4F3D-9CE2-39BC58062F27}"/>
    <dgm:cxn modelId="{E7DB64F9-DE42-48D2-8A40-922BE6F2743A}" srcId="{3D3E95A2-5215-4113-9368-0E3BD0495C4F}" destId="{FD4AAE14-A905-4522-AB29-91F2FA7EA090}" srcOrd="4" destOrd="0" parTransId="{04313217-6D18-4806-BDC8-9A9AD7761E8C}" sibTransId="{A3E98C5E-EAF0-4C1A-BA06-D684862BDF5E}"/>
    <dgm:cxn modelId="{436DD3FA-FF15-427E-A9AB-A2DD8746C4E8}" type="presOf" srcId="{16DC7672-42ED-4FFB-9A7A-0B2EDC16CD35}" destId="{43AEA749-7F33-4995-A183-0CD73AA424A6}" srcOrd="0" destOrd="0" presId="urn:microsoft.com/office/officeart/2005/8/layout/radial1"/>
    <dgm:cxn modelId="{499BB6C4-7ECB-4493-B1EF-69D8E81F44CD}" type="presParOf" srcId="{340705B8-8D00-42EF-A7E0-ACA750C0B07D}" destId="{F5EEA5AD-437C-4F9E-BC32-714CCD06C80A}" srcOrd="0" destOrd="0" presId="urn:microsoft.com/office/officeart/2005/8/layout/radial1"/>
    <dgm:cxn modelId="{8EC0B97C-616D-42D8-9B65-8249044ABA7B}" type="presParOf" srcId="{340705B8-8D00-42EF-A7E0-ACA750C0B07D}" destId="{3CC429E0-F18E-48CE-9126-F6F978432597}" srcOrd="1" destOrd="0" presId="urn:microsoft.com/office/officeart/2005/8/layout/radial1"/>
    <dgm:cxn modelId="{C0491E16-3C54-4120-B900-3870987B36C9}" type="presParOf" srcId="{3CC429E0-F18E-48CE-9126-F6F978432597}" destId="{EF414B92-95AD-4188-9AD0-CF44BBA8DCDD}" srcOrd="0" destOrd="0" presId="urn:microsoft.com/office/officeart/2005/8/layout/radial1"/>
    <dgm:cxn modelId="{5294597C-E082-433A-B340-614F82316377}" type="presParOf" srcId="{340705B8-8D00-42EF-A7E0-ACA750C0B07D}" destId="{0F90D5A2-223B-4B17-9656-5EE729DE524D}" srcOrd="2" destOrd="0" presId="urn:microsoft.com/office/officeart/2005/8/layout/radial1"/>
    <dgm:cxn modelId="{2DFA2A79-B9C6-4A09-871C-4D274D0EDEE7}" type="presParOf" srcId="{340705B8-8D00-42EF-A7E0-ACA750C0B07D}" destId="{53C9F850-B532-4275-9948-4F42CA18813F}" srcOrd="3" destOrd="0" presId="urn:microsoft.com/office/officeart/2005/8/layout/radial1"/>
    <dgm:cxn modelId="{AFE05770-D661-4819-B4FD-1ED019E48186}" type="presParOf" srcId="{53C9F850-B532-4275-9948-4F42CA18813F}" destId="{F3B5FB5B-CD0E-4A09-928B-3BA9BE5FEDE2}" srcOrd="0" destOrd="0" presId="urn:microsoft.com/office/officeart/2005/8/layout/radial1"/>
    <dgm:cxn modelId="{AD0E9588-CDBB-4C13-B7B9-255C18F6AC7C}" type="presParOf" srcId="{340705B8-8D00-42EF-A7E0-ACA750C0B07D}" destId="{597B9BE3-33D3-4E9D-B786-FA38D293270A}" srcOrd="4" destOrd="0" presId="urn:microsoft.com/office/officeart/2005/8/layout/radial1"/>
    <dgm:cxn modelId="{5891168F-2841-40E8-BF31-02CD3677BD47}" type="presParOf" srcId="{340705B8-8D00-42EF-A7E0-ACA750C0B07D}" destId="{BC07D40F-7E3E-41A7-B2D1-68BBE941C09B}" srcOrd="5" destOrd="0" presId="urn:microsoft.com/office/officeart/2005/8/layout/radial1"/>
    <dgm:cxn modelId="{27BD6EE5-C439-4285-B7B7-730557F2ED1B}" type="presParOf" srcId="{BC07D40F-7E3E-41A7-B2D1-68BBE941C09B}" destId="{275400A3-9959-44C5-B9A8-FD268CB5700F}" srcOrd="0" destOrd="0" presId="urn:microsoft.com/office/officeart/2005/8/layout/radial1"/>
    <dgm:cxn modelId="{25B22ED4-59E6-4450-AF3F-F0FD85C8C671}" type="presParOf" srcId="{340705B8-8D00-42EF-A7E0-ACA750C0B07D}" destId="{441D9BC2-CEC2-4893-B064-8CC01E3CD5E3}" srcOrd="6" destOrd="0" presId="urn:microsoft.com/office/officeart/2005/8/layout/radial1"/>
    <dgm:cxn modelId="{9A9F8C15-9167-4255-91E6-9D6654BEEF62}" type="presParOf" srcId="{340705B8-8D00-42EF-A7E0-ACA750C0B07D}" destId="{43AEA749-7F33-4995-A183-0CD73AA424A6}" srcOrd="7" destOrd="0" presId="urn:microsoft.com/office/officeart/2005/8/layout/radial1"/>
    <dgm:cxn modelId="{560F904B-4D77-4177-90A4-BF2B7B1E5C98}" type="presParOf" srcId="{43AEA749-7F33-4995-A183-0CD73AA424A6}" destId="{0542F30C-9E2C-4BB7-88B2-B4A40DF0DFD0}" srcOrd="0" destOrd="0" presId="urn:microsoft.com/office/officeart/2005/8/layout/radial1"/>
    <dgm:cxn modelId="{FA7E94DA-7D1E-474C-9908-04F59966C991}" type="presParOf" srcId="{340705B8-8D00-42EF-A7E0-ACA750C0B07D}" destId="{3F946CE6-8233-4635-AF1C-D8537F1592E7}" srcOrd="8" destOrd="0" presId="urn:microsoft.com/office/officeart/2005/8/layout/radial1"/>
    <dgm:cxn modelId="{6ACB668D-1299-4779-9A03-89B5BDE358A3}" type="presParOf" srcId="{340705B8-8D00-42EF-A7E0-ACA750C0B07D}" destId="{B91046CB-DFD5-4304-A648-A186D174174C}" srcOrd="9" destOrd="0" presId="urn:microsoft.com/office/officeart/2005/8/layout/radial1"/>
    <dgm:cxn modelId="{8A19FB07-8894-4207-BD23-C4C69107509C}" type="presParOf" srcId="{B91046CB-DFD5-4304-A648-A186D174174C}" destId="{814A8E40-2D8B-4474-A324-955F000A55EA}" srcOrd="0" destOrd="0" presId="urn:microsoft.com/office/officeart/2005/8/layout/radial1"/>
    <dgm:cxn modelId="{392FE23C-0289-4E24-99A0-38E9ACBD741F}" type="presParOf" srcId="{340705B8-8D00-42EF-A7E0-ACA750C0B07D}" destId="{71451718-6AC7-48E3-8185-5BE85737AD60}"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B5EAFF-73AC-4285-AD31-A36174A85C32}"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sl-SI"/>
        </a:p>
      </dgm:t>
    </dgm:pt>
    <dgm:pt modelId="{3D3E95A2-5215-4113-9368-0E3BD0495C4F}">
      <dgm:prSet phldrT="[besedilo]"/>
      <dgm:spPr/>
      <dgm:t>
        <a:bodyPr/>
        <a:lstStyle/>
        <a:p>
          <a:r>
            <a:rPr lang="sl-SI" dirty="0"/>
            <a:t>R2</a:t>
          </a:r>
        </a:p>
      </dgm:t>
    </dgm:pt>
    <dgm:pt modelId="{16C8C9CC-8B7B-470D-AEA3-6CC638FC3DD0}" type="parTrans" cxnId="{2C7FC486-6D29-4C9E-987C-615F82610908}">
      <dgm:prSet/>
      <dgm:spPr/>
      <dgm:t>
        <a:bodyPr/>
        <a:lstStyle/>
        <a:p>
          <a:endParaRPr lang="sl-SI"/>
        </a:p>
      </dgm:t>
    </dgm:pt>
    <dgm:pt modelId="{BAC590B4-D16C-4433-90D2-AD0035FDE4C8}" type="sibTrans" cxnId="{2C7FC486-6D29-4C9E-987C-615F82610908}">
      <dgm:prSet/>
      <dgm:spPr/>
      <dgm:t>
        <a:bodyPr/>
        <a:lstStyle/>
        <a:p>
          <a:endParaRPr lang="sl-SI"/>
        </a:p>
      </dgm:t>
    </dgm:pt>
    <dgm:pt modelId="{4C02E600-DDC0-48B7-A2AA-FD1F8402C266}">
      <dgm:prSet phldrT="[besedilo]" custT="1"/>
      <dgm:spPr/>
      <dgm:t>
        <a:bodyPr/>
        <a:lstStyle/>
        <a:p>
          <a:r>
            <a:rPr lang="sl-SI" sz="2000" dirty="0"/>
            <a:t>Partnerstva z izobraževalnimi institucijami</a:t>
          </a:r>
        </a:p>
      </dgm:t>
    </dgm:pt>
    <dgm:pt modelId="{3A240E62-CE47-4F61-B21E-C9347FAF849F}" type="parTrans" cxnId="{C0B3350C-B4EB-40E1-94F1-38EA994E630F}">
      <dgm:prSet/>
      <dgm:spPr/>
      <dgm:t>
        <a:bodyPr/>
        <a:lstStyle/>
        <a:p>
          <a:endParaRPr lang="sl-SI"/>
        </a:p>
      </dgm:t>
    </dgm:pt>
    <dgm:pt modelId="{3F9BD23E-0C90-4427-88C6-A10C5C63700F}" type="sibTrans" cxnId="{C0B3350C-B4EB-40E1-94F1-38EA994E630F}">
      <dgm:prSet/>
      <dgm:spPr/>
      <dgm:t>
        <a:bodyPr/>
        <a:lstStyle/>
        <a:p>
          <a:endParaRPr lang="sl-SI"/>
        </a:p>
      </dgm:t>
    </dgm:pt>
    <dgm:pt modelId="{30167C9F-82B4-46D2-83BD-596F6FEB4DE3}">
      <dgm:prSet phldrT="[besedilo]" custT="1"/>
      <dgm:spPr/>
      <dgm:t>
        <a:bodyPr/>
        <a:lstStyle/>
        <a:p>
          <a:r>
            <a:rPr lang="sl-SI" sz="2000" dirty="0"/>
            <a:t>Nove metode učenja ČP</a:t>
          </a:r>
        </a:p>
      </dgm:t>
    </dgm:pt>
    <dgm:pt modelId="{06001256-F60A-4200-A48B-0B0A2DE0BC06}" type="parTrans" cxnId="{2875ED29-F945-456D-AD5C-8D9506D548EA}">
      <dgm:prSet/>
      <dgm:spPr/>
      <dgm:t>
        <a:bodyPr/>
        <a:lstStyle/>
        <a:p>
          <a:endParaRPr lang="sl-SI"/>
        </a:p>
      </dgm:t>
    </dgm:pt>
    <dgm:pt modelId="{6D437EA2-45D7-4CA6-B614-ECAD13FD564B}" type="sibTrans" cxnId="{2875ED29-F945-456D-AD5C-8D9506D548EA}">
      <dgm:prSet/>
      <dgm:spPr/>
      <dgm:t>
        <a:bodyPr/>
        <a:lstStyle/>
        <a:p>
          <a:endParaRPr lang="sl-SI"/>
        </a:p>
      </dgm:t>
    </dgm:pt>
    <dgm:pt modelId="{9F98942B-6C92-491E-A294-A9657468F763}">
      <dgm:prSet phldrT="[besedilo]" custT="1"/>
      <dgm:spPr/>
      <dgm:t>
        <a:bodyPr/>
        <a:lstStyle/>
        <a:p>
          <a:r>
            <a:rPr lang="sl-SI" sz="1800" dirty="0"/>
            <a:t>Strateška </a:t>
          </a:r>
          <a:r>
            <a:rPr lang="sl-SI" sz="1800" dirty="0" err="1"/>
            <a:t>litigacija</a:t>
          </a:r>
          <a:r>
            <a:rPr lang="sl-SI" sz="1800" dirty="0"/>
            <a:t> – pravni postopki</a:t>
          </a:r>
        </a:p>
      </dgm:t>
    </dgm:pt>
    <dgm:pt modelId="{CA18DABC-E8D8-4DA6-96BE-6240717F8F2F}" type="parTrans" cxnId="{BEE5FDE6-3981-4378-89BB-2DE2B01F417E}">
      <dgm:prSet/>
      <dgm:spPr/>
      <dgm:t>
        <a:bodyPr/>
        <a:lstStyle/>
        <a:p>
          <a:endParaRPr lang="sl-SI"/>
        </a:p>
      </dgm:t>
    </dgm:pt>
    <dgm:pt modelId="{CF445C44-7282-4F3D-9CE2-39BC58062F27}" type="sibTrans" cxnId="{BEE5FDE6-3981-4378-89BB-2DE2B01F417E}">
      <dgm:prSet/>
      <dgm:spPr/>
      <dgm:t>
        <a:bodyPr/>
        <a:lstStyle/>
        <a:p>
          <a:endParaRPr lang="sl-SI"/>
        </a:p>
      </dgm:t>
    </dgm:pt>
    <dgm:pt modelId="{D4647286-1AEB-4D8B-B024-57FED2BFAF24}">
      <dgm:prSet phldrT="[besedilo]" custT="1"/>
      <dgm:spPr/>
      <dgm:t>
        <a:bodyPr/>
        <a:lstStyle/>
        <a:p>
          <a:r>
            <a:rPr lang="sl-SI" sz="2000" dirty="0"/>
            <a:t>Kampanje ozaveščanja</a:t>
          </a:r>
        </a:p>
      </dgm:t>
    </dgm:pt>
    <dgm:pt modelId="{16DC7672-42ED-4FFB-9A7A-0B2EDC16CD35}" type="parTrans" cxnId="{740A4CB6-5EFC-44D5-94F7-8B25E01380E5}">
      <dgm:prSet/>
      <dgm:spPr/>
      <dgm:t>
        <a:bodyPr/>
        <a:lstStyle/>
        <a:p>
          <a:endParaRPr lang="sl-SI"/>
        </a:p>
      </dgm:t>
    </dgm:pt>
    <dgm:pt modelId="{F9CBC6CF-3505-48F2-8272-9A0C647C43C3}" type="sibTrans" cxnId="{740A4CB6-5EFC-44D5-94F7-8B25E01380E5}">
      <dgm:prSet/>
      <dgm:spPr/>
      <dgm:t>
        <a:bodyPr/>
        <a:lstStyle/>
        <a:p>
          <a:endParaRPr lang="sl-SI"/>
        </a:p>
      </dgm:t>
    </dgm:pt>
    <dgm:pt modelId="{FD4AAE14-A905-4522-AB29-91F2FA7EA090}">
      <dgm:prSet custT="1"/>
      <dgm:spPr/>
      <dgm:t>
        <a:bodyPr/>
        <a:lstStyle/>
        <a:p>
          <a:r>
            <a:rPr lang="sl-SI" sz="2000" dirty="0"/>
            <a:t>Beleženje kršitev ČP</a:t>
          </a:r>
        </a:p>
      </dgm:t>
    </dgm:pt>
    <dgm:pt modelId="{04313217-6D18-4806-BDC8-9A9AD7761E8C}" type="parTrans" cxnId="{E7DB64F9-DE42-48D2-8A40-922BE6F2743A}">
      <dgm:prSet/>
      <dgm:spPr/>
      <dgm:t>
        <a:bodyPr/>
        <a:lstStyle/>
        <a:p>
          <a:endParaRPr lang="sl-SI"/>
        </a:p>
      </dgm:t>
    </dgm:pt>
    <dgm:pt modelId="{A3E98C5E-EAF0-4C1A-BA06-D684862BDF5E}" type="sibTrans" cxnId="{E7DB64F9-DE42-48D2-8A40-922BE6F2743A}">
      <dgm:prSet/>
      <dgm:spPr/>
      <dgm:t>
        <a:bodyPr/>
        <a:lstStyle/>
        <a:p>
          <a:endParaRPr lang="sl-SI"/>
        </a:p>
      </dgm:t>
    </dgm:pt>
    <dgm:pt modelId="{94CECEF1-30D1-4204-948D-DF5BD73F1FBE}">
      <dgm:prSet/>
      <dgm:spPr/>
      <dgm:t>
        <a:bodyPr/>
        <a:lstStyle/>
        <a:p>
          <a:endParaRPr lang="sl-SI" dirty="0"/>
        </a:p>
      </dgm:t>
    </dgm:pt>
    <dgm:pt modelId="{7FB3FB64-7AC3-46CA-B299-39677348C31F}" type="parTrans" cxnId="{75A041A5-5D78-45C2-A4B1-13F040D928C7}">
      <dgm:prSet/>
      <dgm:spPr/>
      <dgm:t>
        <a:bodyPr/>
        <a:lstStyle/>
        <a:p>
          <a:endParaRPr lang="sl-SI"/>
        </a:p>
      </dgm:t>
    </dgm:pt>
    <dgm:pt modelId="{7FB84965-207E-4CB6-A28A-352DEB6DA274}" type="sibTrans" cxnId="{75A041A5-5D78-45C2-A4B1-13F040D928C7}">
      <dgm:prSet/>
      <dgm:spPr/>
      <dgm:t>
        <a:bodyPr/>
        <a:lstStyle/>
        <a:p>
          <a:endParaRPr lang="sl-SI"/>
        </a:p>
      </dgm:t>
    </dgm:pt>
    <dgm:pt modelId="{340705B8-8D00-42EF-A7E0-ACA750C0B07D}" type="pres">
      <dgm:prSet presAssocID="{EAB5EAFF-73AC-4285-AD31-A36174A85C32}" presName="cycle" presStyleCnt="0">
        <dgm:presLayoutVars>
          <dgm:chMax val="1"/>
          <dgm:dir/>
          <dgm:animLvl val="ctr"/>
          <dgm:resizeHandles val="exact"/>
        </dgm:presLayoutVars>
      </dgm:prSet>
      <dgm:spPr/>
    </dgm:pt>
    <dgm:pt modelId="{F5EEA5AD-437C-4F9E-BC32-714CCD06C80A}" type="pres">
      <dgm:prSet presAssocID="{3D3E95A2-5215-4113-9368-0E3BD0495C4F}" presName="centerShape" presStyleLbl="node0" presStyleIdx="0" presStyleCnt="1"/>
      <dgm:spPr/>
    </dgm:pt>
    <dgm:pt modelId="{3CC429E0-F18E-48CE-9126-F6F978432597}" type="pres">
      <dgm:prSet presAssocID="{3A240E62-CE47-4F61-B21E-C9347FAF849F}" presName="Name9" presStyleLbl="parChTrans1D2" presStyleIdx="0" presStyleCnt="5"/>
      <dgm:spPr/>
    </dgm:pt>
    <dgm:pt modelId="{EF414B92-95AD-4188-9AD0-CF44BBA8DCDD}" type="pres">
      <dgm:prSet presAssocID="{3A240E62-CE47-4F61-B21E-C9347FAF849F}" presName="connTx" presStyleLbl="parChTrans1D2" presStyleIdx="0" presStyleCnt="5"/>
      <dgm:spPr/>
    </dgm:pt>
    <dgm:pt modelId="{0F90D5A2-223B-4B17-9656-5EE729DE524D}" type="pres">
      <dgm:prSet presAssocID="{4C02E600-DDC0-48B7-A2AA-FD1F8402C266}" presName="node" presStyleLbl="node1" presStyleIdx="0" presStyleCnt="5" custScaleX="144233">
        <dgm:presLayoutVars>
          <dgm:bulletEnabled val="1"/>
        </dgm:presLayoutVars>
      </dgm:prSet>
      <dgm:spPr/>
    </dgm:pt>
    <dgm:pt modelId="{53C9F850-B532-4275-9948-4F42CA18813F}" type="pres">
      <dgm:prSet presAssocID="{06001256-F60A-4200-A48B-0B0A2DE0BC06}" presName="Name9" presStyleLbl="parChTrans1D2" presStyleIdx="1" presStyleCnt="5"/>
      <dgm:spPr/>
    </dgm:pt>
    <dgm:pt modelId="{F3B5FB5B-CD0E-4A09-928B-3BA9BE5FEDE2}" type="pres">
      <dgm:prSet presAssocID="{06001256-F60A-4200-A48B-0B0A2DE0BC06}" presName="connTx" presStyleLbl="parChTrans1D2" presStyleIdx="1" presStyleCnt="5"/>
      <dgm:spPr/>
    </dgm:pt>
    <dgm:pt modelId="{597B9BE3-33D3-4E9D-B786-FA38D293270A}" type="pres">
      <dgm:prSet presAssocID="{30167C9F-82B4-46D2-83BD-596F6FEB4DE3}" presName="node" presStyleLbl="node1" presStyleIdx="1" presStyleCnt="5" custScaleX="126951">
        <dgm:presLayoutVars>
          <dgm:bulletEnabled val="1"/>
        </dgm:presLayoutVars>
      </dgm:prSet>
      <dgm:spPr/>
    </dgm:pt>
    <dgm:pt modelId="{BC07D40F-7E3E-41A7-B2D1-68BBE941C09B}" type="pres">
      <dgm:prSet presAssocID="{CA18DABC-E8D8-4DA6-96BE-6240717F8F2F}" presName="Name9" presStyleLbl="parChTrans1D2" presStyleIdx="2" presStyleCnt="5"/>
      <dgm:spPr/>
    </dgm:pt>
    <dgm:pt modelId="{275400A3-9959-44C5-B9A8-FD268CB5700F}" type="pres">
      <dgm:prSet presAssocID="{CA18DABC-E8D8-4DA6-96BE-6240717F8F2F}" presName="connTx" presStyleLbl="parChTrans1D2" presStyleIdx="2" presStyleCnt="5"/>
      <dgm:spPr/>
    </dgm:pt>
    <dgm:pt modelId="{441D9BC2-CEC2-4893-B064-8CC01E3CD5E3}" type="pres">
      <dgm:prSet presAssocID="{9F98942B-6C92-491E-A294-A9657468F763}" presName="node" presStyleLbl="node1" presStyleIdx="2" presStyleCnt="5" custScaleX="136290" custScaleY="116085" custRadScaleRad="100399" custRadScaleInc="-5804">
        <dgm:presLayoutVars>
          <dgm:bulletEnabled val="1"/>
        </dgm:presLayoutVars>
      </dgm:prSet>
      <dgm:spPr/>
    </dgm:pt>
    <dgm:pt modelId="{43AEA749-7F33-4995-A183-0CD73AA424A6}" type="pres">
      <dgm:prSet presAssocID="{16DC7672-42ED-4FFB-9A7A-0B2EDC16CD35}" presName="Name9" presStyleLbl="parChTrans1D2" presStyleIdx="3" presStyleCnt="5"/>
      <dgm:spPr/>
    </dgm:pt>
    <dgm:pt modelId="{0542F30C-9E2C-4BB7-88B2-B4A40DF0DFD0}" type="pres">
      <dgm:prSet presAssocID="{16DC7672-42ED-4FFB-9A7A-0B2EDC16CD35}" presName="connTx" presStyleLbl="parChTrans1D2" presStyleIdx="3" presStyleCnt="5"/>
      <dgm:spPr/>
    </dgm:pt>
    <dgm:pt modelId="{3F946CE6-8233-4635-AF1C-D8537F1592E7}" type="pres">
      <dgm:prSet presAssocID="{D4647286-1AEB-4D8B-B024-57FED2BFAF24}" presName="node" presStyleLbl="node1" presStyleIdx="3" presStyleCnt="5" custScaleX="144373">
        <dgm:presLayoutVars>
          <dgm:bulletEnabled val="1"/>
        </dgm:presLayoutVars>
      </dgm:prSet>
      <dgm:spPr/>
    </dgm:pt>
    <dgm:pt modelId="{B91046CB-DFD5-4304-A648-A186D174174C}" type="pres">
      <dgm:prSet presAssocID="{04313217-6D18-4806-BDC8-9A9AD7761E8C}" presName="Name9" presStyleLbl="parChTrans1D2" presStyleIdx="4" presStyleCnt="5"/>
      <dgm:spPr/>
    </dgm:pt>
    <dgm:pt modelId="{814A8E40-2D8B-4474-A324-955F000A55EA}" type="pres">
      <dgm:prSet presAssocID="{04313217-6D18-4806-BDC8-9A9AD7761E8C}" presName="connTx" presStyleLbl="parChTrans1D2" presStyleIdx="4" presStyleCnt="5"/>
      <dgm:spPr/>
    </dgm:pt>
    <dgm:pt modelId="{71451718-6AC7-48E3-8185-5BE85737AD60}" type="pres">
      <dgm:prSet presAssocID="{FD4AAE14-A905-4522-AB29-91F2FA7EA090}" presName="node" presStyleLbl="node1" presStyleIdx="4" presStyleCnt="5" custScaleX="153663" custRadScaleRad="104927" custRadScaleInc="1526">
        <dgm:presLayoutVars>
          <dgm:bulletEnabled val="1"/>
        </dgm:presLayoutVars>
      </dgm:prSet>
      <dgm:spPr/>
    </dgm:pt>
  </dgm:ptLst>
  <dgm:cxnLst>
    <dgm:cxn modelId="{C0B3350C-B4EB-40E1-94F1-38EA994E630F}" srcId="{3D3E95A2-5215-4113-9368-0E3BD0495C4F}" destId="{4C02E600-DDC0-48B7-A2AA-FD1F8402C266}" srcOrd="0" destOrd="0" parTransId="{3A240E62-CE47-4F61-B21E-C9347FAF849F}" sibTransId="{3F9BD23E-0C90-4427-88C6-A10C5C63700F}"/>
    <dgm:cxn modelId="{2875ED29-F945-456D-AD5C-8D9506D548EA}" srcId="{3D3E95A2-5215-4113-9368-0E3BD0495C4F}" destId="{30167C9F-82B4-46D2-83BD-596F6FEB4DE3}" srcOrd="1" destOrd="0" parTransId="{06001256-F60A-4200-A48B-0B0A2DE0BC06}" sibTransId="{6D437EA2-45D7-4CA6-B614-ECAD13FD564B}"/>
    <dgm:cxn modelId="{A6D73B31-4931-4BAD-AE5E-2669F279DBD6}" type="presOf" srcId="{04313217-6D18-4806-BDC8-9A9AD7761E8C}" destId="{B91046CB-DFD5-4304-A648-A186D174174C}" srcOrd="0" destOrd="0" presId="urn:microsoft.com/office/officeart/2005/8/layout/radial1"/>
    <dgm:cxn modelId="{A9062332-FB9E-4DE8-A456-32C69E552D44}" type="presOf" srcId="{D4647286-1AEB-4D8B-B024-57FED2BFAF24}" destId="{3F946CE6-8233-4635-AF1C-D8537F1592E7}" srcOrd="0" destOrd="0" presId="urn:microsoft.com/office/officeart/2005/8/layout/radial1"/>
    <dgm:cxn modelId="{7D664E3A-8C67-4054-80F9-285F2608ED42}" type="presOf" srcId="{3A240E62-CE47-4F61-B21E-C9347FAF849F}" destId="{EF414B92-95AD-4188-9AD0-CF44BBA8DCDD}" srcOrd="1" destOrd="0" presId="urn:microsoft.com/office/officeart/2005/8/layout/radial1"/>
    <dgm:cxn modelId="{35292F52-D7CE-4F64-BB55-9B95AD414FB7}" type="presOf" srcId="{06001256-F60A-4200-A48B-0B0A2DE0BC06}" destId="{F3B5FB5B-CD0E-4A09-928B-3BA9BE5FEDE2}" srcOrd="1" destOrd="0" presId="urn:microsoft.com/office/officeart/2005/8/layout/radial1"/>
    <dgm:cxn modelId="{D307387C-9EA9-416F-AE15-10B8BE0C826B}" type="presOf" srcId="{4C02E600-DDC0-48B7-A2AA-FD1F8402C266}" destId="{0F90D5A2-223B-4B17-9656-5EE729DE524D}" srcOrd="0" destOrd="0" presId="urn:microsoft.com/office/officeart/2005/8/layout/radial1"/>
    <dgm:cxn modelId="{2C7FC486-6D29-4C9E-987C-615F82610908}" srcId="{EAB5EAFF-73AC-4285-AD31-A36174A85C32}" destId="{3D3E95A2-5215-4113-9368-0E3BD0495C4F}" srcOrd="0" destOrd="0" parTransId="{16C8C9CC-8B7B-470D-AEA3-6CC638FC3DD0}" sibTransId="{BAC590B4-D16C-4433-90D2-AD0035FDE4C8}"/>
    <dgm:cxn modelId="{52A6A994-8BF5-4439-8BAB-452D8E9D1C74}" type="presOf" srcId="{CA18DABC-E8D8-4DA6-96BE-6240717F8F2F}" destId="{BC07D40F-7E3E-41A7-B2D1-68BBE941C09B}" srcOrd="0" destOrd="0" presId="urn:microsoft.com/office/officeart/2005/8/layout/radial1"/>
    <dgm:cxn modelId="{479E8599-AC66-4D95-9368-2DCE27AD7B48}" type="presOf" srcId="{CA18DABC-E8D8-4DA6-96BE-6240717F8F2F}" destId="{275400A3-9959-44C5-B9A8-FD268CB5700F}" srcOrd="1" destOrd="0" presId="urn:microsoft.com/office/officeart/2005/8/layout/radial1"/>
    <dgm:cxn modelId="{71A5E49B-57F5-4721-9B29-951C1C4D5BE5}" type="presOf" srcId="{16DC7672-42ED-4FFB-9A7A-0B2EDC16CD35}" destId="{0542F30C-9E2C-4BB7-88B2-B4A40DF0DFD0}" srcOrd="1" destOrd="0" presId="urn:microsoft.com/office/officeart/2005/8/layout/radial1"/>
    <dgm:cxn modelId="{75A041A5-5D78-45C2-A4B1-13F040D928C7}" srcId="{EAB5EAFF-73AC-4285-AD31-A36174A85C32}" destId="{94CECEF1-30D1-4204-948D-DF5BD73F1FBE}" srcOrd="1" destOrd="0" parTransId="{7FB3FB64-7AC3-46CA-B299-39677348C31F}" sibTransId="{7FB84965-207E-4CB6-A28A-352DEB6DA274}"/>
    <dgm:cxn modelId="{8FB15AA8-DDED-4074-94FA-D76A28648C2B}" type="presOf" srcId="{3A240E62-CE47-4F61-B21E-C9347FAF849F}" destId="{3CC429E0-F18E-48CE-9126-F6F978432597}" srcOrd="0" destOrd="0" presId="urn:microsoft.com/office/officeart/2005/8/layout/radial1"/>
    <dgm:cxn modelId="{66FAD8AC-3592-4978-9AC9-06082BBBE829}" type="presOf" srcId="{FD4AAE14-A905-4522-AB29-91F2FA7EA090}" destId="{71451718-6AC7-48E3-8185-5BE85737AD60}" srcOrd="0" destOrd="0" presId="urn:microsoft.com/office/officeart/2005/8/layout/radial1"/>
    <dgm:cxn modelId="{5EA0FCB0-ADD1-4C45-A21F-C07C5687944B}" type="presOf" srcId="{EAB5EAFF-73AC-4285-AD31-A36174A85C32}" destId="{340705B8-8D00-42EF-A7E0-ACA750C0B07D}" srcOrd="0" destOrd="0" presId="urn:microsoft.com/office/officeart/2005/8/layout/radial1"/>
    <dgm:cxn modelId="{207456B4-41F9-4973-B32C-8849E7DDACC6}" type="presOf" srcId="{06001256-F60A-4200-A48B-0B0A2DE0BC06}" destId="{53C9F850-B532-4275-9948-4F42CA18813F}" srcOrd="0" destOrd="0" presId="urn:microsoft.com/office/officeart/2005/8/layout/radial1"/>
    <dgm:cxn modelId="{740A4CB6-5EFC-44D5-94F7-8B25E01380E5}" srcId="{3D3E95A2-5215-4113-9368-0E3BD0495C4F}" destId="{D4647286-1AEB-4D8B-B024-57FED2BFAF24}" srcOrd="3" destOrd="0" parTransId="{16DC7672-42ED-4FFB-9A7A-0B2EDC16CD35}" sibTransId="{F9CBC6CF-3505-48F2-8272-9A0C647C43C3}"/>
    <dgm:cxn modelId="{EC2276CC-AE22-4E70-AC41-E7AAA16A1BF7}" type="presOf" srcId="{04313217-6D18-4806-BDC8-9A9AD7761E8C}" destId="{814A8E40-2D8B-4474-A324-955F000A55EA}" srcOrd="1" destOrd="0" presId="urn:microsoft.com/office/officeart/2005/8/layout/radial1"/>
    <dgm:cxn modelId="{029219D6-9054-4A21-9185-6EB06AC17347}" type="presOf" srcId="{3D3E95A2-5215-4113-9368-0E3BD0495C4F}" destId="{F5EEA5AD-437C-4F9E-BC32-714CCD06C80A}" srcOrd="0" destOrd="0" presId="urn:microsoft.com/office/officeart/2005/8/layout/radial1"/>
    <dgm:cxn modelId="{95BCADE4-304F-4BF9-AE34-9F68F1292A34}" type="presOf" srcId="{9F98942B-6C92-491E-A294-A9657468F763}" destId="{441D9BC2-CEC2-4893-B064-8CC01E3CD5E3}" srcOrd="0" destOrd="0" presId="urn:microsoft.com/office/officeart/2005/8/layout/radial1"/>
    <dgm:cxn modelId="{B2C3BDE5-C1DC-4A7A-BD9D-4AC1F4CD44C5}" type="presOf" srcId="{30167C9F-82B4-46D2-83BD-596F6FEB4DE3}" destId="{597B9BE3-33D3-4E9D-B786-FA38D293270A}" srcOrd="0" destOrd="0" presId="urn:microsoft.com/office/officeart/2005/8/layout/radial1"/>
    <dgm:cxn modelId="{BEE5FDE6-3981-4378-89BB-2DE2B01F417E}" srcId="{3D3E95A2-5215-4113-9368-0E3BD0495C4F}" destId="{9F98942B-6C92-491E-A294-A9657468F763}" srcOrd="2" destOrd="0" parTransId="{CA18DABC-E8D8-4DA6-96BE-6240717F8F2F}" sibTransId="{CF445C44-7282-4F3D-9CE2-39BC58062F27}"/>
    <dgm:cxn modelId="{E7DB64F9-DE42-48D2-8A40-922BE6F2743A}" srcId="{3D3E95A2-5215-4113-9368-0E3BD0495C4F}" destId="{FD4AAE14-A905-4522-AB29-91F2FA7EA090}" srcOrd="4" destOrd="0" parTransId="{04313217-6D18-4806-BDC8-9A9AD7761E8C}" sibTransId="{A3E98C5E-EAF0-4C1A-BA06-D684862BDF5E}"/>
    <dgm:cxn modelId="{436DD3FA-FF15-427E-A9AB-A2DD8746C4E8}" type="presOf" srcId="{16DC7672-42ED-4FFB-9A7A-0B2EDC16CD35}" destId="{43AEA749-7F33-4995-A183-0CD73AA424A6}" srcOrd="0" destOrd="0" presId="urn:microsoft.com/office/officeart/2005/8/layout/radial1"/>
    <dgm:cxn modelId="{499BB6C4-7ECB-4493-B1EF-69D8E81F44CD}" type="presParOf" srcId="{340705B8-8D00-42EF-A7E0-ACA750C0B07D}" destId="{F5EEA5AD-437C-4F9E-BC32-714CCD06C80A}" srcOrd="0" destOrd="0" presId="urn:microsoft.com/office/officeart/2005/8/layout/radial1"/>
    <dgm:cxn modelId="{8EC0B97C-616D-42D8-9B65-8249044ABA7B}" type="presParOf" srcId="{340705B8-8D00-42EF-A7E0-ACA750C0B07D}" destId="{3CC429E0-F18E-48CE-9126-F6F978432597}" srcOrd="1" destOrd="0" presId="urn:microsoft.com/office/officeart/2005/8/layout/radial1"/>
    <dgm:cxn modelId="{C0491E16-3C54-4120-B900-3870987B36C9}" type="presParOf" srcId="{3CC429E0-F18E-48CE-9126-F6F978432597}" destId="{EF414B92-95AD-4188-9AD0-CF44BBA8DCDD}" srcOrd="0" destOrd="0" presId="urn:microsoft.com/office/officeart/2005/8/layout/radial1"/>
    <dgm:cxn modelId="{5294597C-E082-433A-B340-614F82316377}" type="presParOf" srcId="{340705B8-8D00-42EF-A7E0-ACA750C0B07D}" destId="{0F90D5A2-223B-4B17-9656-5EE729DE524D}" srcOrd="2" destOrd="0" presId="urn:microsoft.com/office/officeart/2005/8/layout/radial1"/>
    <dgm:cxn modelId="{2DFA2A79-B9C6-4A09-871C-4D274D0EDEE7}" type="presParOf" srcId="{340705B8-8D00-42EF-A7E0-ACA750C0B07D}" destId="{53C9F850-B532-4275-9948-4F42CA18813F}" srcOrd="3" destOrd="0" presId="urn:microsoft.com/office/officeart/2005/8/layout/radial1"/>
    <dgm:cxn modelId="{AFE05770-D661-4819-B4FD-1ED019E48186}" type="presParOf" srcId="{53C9F850-B532-4275-9948-4F42CA18813F}" destId="{F3B5FB5B-CD0E-4A09-928B-3BA9BE5FEDE2}" srcOrd="0" destOrd="0" presId="urn:microsoft.com/office/officeart/2005/8/layout/radial1"/>
    <dgm:cxn modelId="{AD0E9588-CDBB-4C13-B7B9-255C18F6AC7C}" type="presParOf" srcId="{340705B8-8D00-42EF-A7E0-ACA750C0B07D}" destId="{597B9BE3-33D3-4E9D-B786-FA38D293270A}" srcOrd="4" destOrd="0" presId="urn:microsoft.com/office/officeart/2005/8/layout/radial1"/>
    <dgm:cxn modelId="{5891168F-2841-40E8-BF31-02CD3677BD47}" type="presParOf" srcId="{340705B8-8D00-42EF-A7E0-ACA750C0B07D}" destId="{BC07D40F-7E3E-41A7-B2D1-68BBE941C09B}" srcOrd="5" destOrd="0" presId="urn:microsoft.com/office/officeart/2005/8/layout/radial1"/>
    <dgm:cxn modelId="{27BD6EE5-C439-4285-B7B7-730557F2ED1B}" type="presParOf" srcId="{BC07D40F-7E3E-41A7-B2D1-68BBE941C09B}" destId="{275400A3-9959-44C5-B9A8-FD268CB5700F}" srcOrd="0" destOrd="0" presId="urn:microsoft.com/office/officeart/2005/8/layout/radial1"/>
    <dgm:cxn modelId="{25B22ED4-59E6-4450-AF3F-F0FD85C8C671}" type="presParOf" srcId="{340705B8-8D00-42EF-A7E0-ACA750C0B07D}" destId="{441D9BC2-CEC2-4893-B064-8CC01E3CD5E3}" srcOrd="6" destOrd="0" presId="urn:microsoft.com/office/officeart/2005/8/layout/radial1"/>
    <dgm:cxn modelId="{9A9F8C15-9167-4255-91E6-9D6654BEEF62}" type="presParOf" srcId="{340705B8-8D00-42EF-A7E0-ACA750C0B07D}" destId="{43AEA749-7F33-4995-A183-0CD73AA424A6}" srcOrd="7" destOrd="0" presId="urn:microsoft.com/office/officeart/2005/8/layout/radial1"/>
    <dgm:cxn modelId="{560F904B-4D77-4177-90A4-BF2B7B1E5C98}" type="presParOf" srcId="{43AEA749-7F33-4995-A183-0CD73AA424A6}" destId="{0542F30C-9E2C-4BB7-88B2-B4A40DF0DFD0}" srcOrd="0" destOrd="0" presId="urn:microsoft.com/office/officeart/2005/8/layout/radial1"/>
    <dgm:cxn modelId="{FA7E94DA-7D1E-474C-9908-04F59966C991}" type="presParOf" srcId="{340705B8-8D00-42EF-A7E0-ACA750C0B07D}" destId="{3F946CE6-8233-4635-AF1C-D8537F1592E7}" srcOrd="8" destOrd="0" presId="urn:microsoft.com/office/officeart/2005/8/layout/radial1"/>
    <dgm:cxn modelId="{6ACB668D-1299-4779-9A03-89B5BDE358A3}" type="presParOf" srcId="{340705B8-8D00-42EF-A7E0-ACA750C0B07D}" destId="{B91046CB-DFD5-4304-A648-A186D174174C}" srcOrd="9" destOrd="0" presId="urn:microsoft.com/office/officeart/2005/8/layout/radial1"/>
    <dgm:cxn modelId="{8A19FB07-8894-4207-BD23-C4C69107509C}" type="presParOf" srcId="{B91046CB-DFD5-4304-A648-A186D174174C}" destId="{814A8E40-2D8B-4474-A324-955F000A55EA}" srcOrd="0" destOrd="0" presId="urn:microsoft.com/office/officeart/2005/8/layout/radial1"/>
    <dgm:cxn modelId="{392FE23C-0289-4E24-99A0-38E9ACBD741F}" type="presParOf" srcId="{340705B8-8D00-42EF-A7E0-ACA750C0B07D}" destId="{71451718-6AC7-48E3-8185-5BE85737AD60}"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59B4CE-B60F-4836-ADA7-841857C5B613}">
      <dsp:nvSpPr>
        <dsp:cNvPr id="0" name=""/>
        <dsp:cNvSpPr/>
      </dsp:nvSpPr>
      <dsp:spPr>
        <a:xfrm>
          <a:off x="0" y="769907"/>
          <a:ext cx="2314575" cy="146975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FCC5B1-FAE4-4C1F-9079-65D1522CADD3}">
      <dsp:nvSpPr>
        <dsp:cNvPr id="0" name=""/>
        <dsp:cNvSpPr/>
      </dsp:nvSpPr>
      <dsp:spPr>
        <a:xfrm>
          <a:off x="257174" y="1014224"/>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sl-SI" sz="1700" kern="1200"/>
            <a:t>Delavnica se snema in bo objavljena na CNVOS YT kanalu </a:t>
          </a:r>
          <a:endParaRPr lang="en-US" sz="1700" kern="1200"/>
        </a:p>
      </dsp:txBody>
      <dsp:txXfrm>
        <a:off x="300222" y="1057272"/>
        <a:ext cx="2228479" cy="1383659"/>
      </dsp:txXfrm>
    </dsp:sp>
    <dsp:sp modelId="{ADC99E98-A9A5-41C4-9164-4511525BF7B1}">
      <dsp:nvSpPr>
        <dsp:cNvPr id="0" name=""/>
        <dsp:cNvSpPr/>
      </dsp:nvSpPr>
      <dsp:spPr>
        <a:xfrm>
          <a:off x="2828924" y="769907"/>
          <a:ext cx="2314575" cy="146975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C36A5C-00E1-415F-95F7-E964A2269923}">
      <dsp:nvSpPr>
        <dsp:cNvPr id="0" name=""/>
        <dsp:cNvSpPr/>
      </dsp:nvSpPr>
      <dsp:spPr>
        <a:xfrm>
          <a:off x="3086099" y="1014224"/>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sl-SI" sz="1700" kern="1200" dirty="0"/>
            <a:t>Kamera ni potrebna, mikrofoni izklopljeni, razen ko postavljate vprašanja</a:t>
          </a:r>
          <a:endParaRPr lang="en-US" sz="1700" kern="1200" dirty="0"/>
        </a:p>
      </dsp:txBody>
      <dsp:txXfrm>
        <a:off x="3129147" y="1057272"/>
        <a:ext cx="2228479" cy="1383659"/>
      </dsp:txXfrm>
    </dsp:sp>
    <dsp:sp modelId="{A65D611F-4169-4214-BDC2-4FE8C59534BF}">
      <dsp:nvSpPr>
        <dsp:cNvPr id="0" name=""/>
        <dsp:cNvSpPr/>
      </dsp:nvSpPr>
      <dsp:spPr>
        <a:xfrm>
          <a:off x="5657850" y="769907"/>
          <a:ext cx="2314575" cy="146975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770AE5-39EB-4A40-BCA2-E0FCCA574C34}">
      <dsp:nvSpPr>
        <dsp:cNvPr id="0" name=""/>
        <dsp:cNvSpPr/>
      </dsp:nvSpPr>
      <dsp:spPr>
        <a:xfrm>
          <a:off x="5915024" y="1014224"/>
          <a:ext cx="2314575" cy="146975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sl-SI" sz="1700" kern="1200"/>
            <a:t>Z vprašanji počakajte, da zaključimo s posameznim sklopom ali jih postavite v klepet (chat). </a:t>
          </a:r>
          <a:endParaRPr lang="en-US" sz="1700" kern="1200"/>
        </a:p>
      </dsp:txBody>
      <dsp:txXfrm>
        <a:off x="5958072" y="1057272"/>
        <a:ext cx="2228479" cy="13836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EA5AD-437C-4F9E-BC32-714CCD06C80A}">
      <dsp:nvSpPr>
        <dsp:cNvPr id="0" name=""/>
        <dsp:cNvSpPr/>
      </dsp:nvSpPr>
      <dsp:spPr>
        <a:xfrm>
          <a:off x="3542250" y="1845648"/>
          <a:ext cx="1448407" cy="14484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sl-SI" sz="6500" kern="1200" dirty="0"/>
            <a:t>R1</a:t>
          </a:r>
        </a:p>
      </dsp:txBody>
      <dsp:txXfrm>
        <a:off x="3754364" y="2057762"/>
        <a:ext cx="1024179" cy="1024179"/>
      </dsp:txXfrm>
    </dsp:sp>
    <dsp:sp modelId="{3CC429E0-F18E-48CE-9126-F6F978432597}">
      <dsp:nvSpPr>
        <dsp:cNvPr id="0" name=""/>
        <dsp:cNvSpPr/>
      </dsp:nvSpPr>
      <dsp:spPr>
        <a:xfrm rot="16200000">
          <a:off x="4048177" y="1611739"/>
          <a:ext cx="436555" cy="31262"/>
        </a:xfrm>
        <a:custGeom>
          <a:avLst/>
          <a:gdLst/>
          <a:ahLst/>
          <a:cxnLst/>
          <a:rect l="0" t="0" r="0" b="0"/>
          <a:pathLst>
            <a:path>
              <a:moveTo>
                <a:pt x="0" y="15631"/>
              </a:moveTo>
              <a:lnTo>
                <a:pt x="436555"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a:off x="4255540" y="1616456"/>
        <a:ext cx="21827" cy="21827"/>
      </dsp:txXfrm>
    </dsp:sp>
    <dsp:sp modelId="{0F90D5A2-223B-4B17-9656-5EE729DE524D}">
      <dsp:nvSpPr>
        <dsp:cNvPr id="0" name=""/>
        <dsp:cNvSpPr/>
      </dsp:nvSpPr>
      <dsp:spPr>
        <a:xfrm>
          <a:off x="3542250" y="-39314"/>
          <a:ext cx="1448407" cy="144840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l-SI" sz="2000" kern="1200" dirty="0"/>
            <a:t>Vpliv na predpise</a:t>
          </a:r>
        </a:p>
      </dsp:txBody>
      <dsp:txXfrm>
        <a:off x="3754364" y="172800"/>
        <a:ext cx="1024179" cy="1024179"/>
      </dsp:txXfrm>
    </dsp:sp>
    <dsp:sp modelId="{53C9F850-B532-4275-9948-4F42CA18813F}">
      <dsp:nvSpPr>
        <dsp:cNvPr id="0" name=""/>
        <dsp:cNvSpPr/>
      </dsp:nvSpPr>
      <dsp:spPr>
        <a:xfrm rot="20520000">
          <a:off x="4948677" y="2289160"/>
          <a:ext cx="267102" cy="31262"/>
        </a:xfrm>
        <a:custGeom>
          <a:avLst/>
          <a:gdLst/>
          <a:ahLst/>
          <a:cxnLst/>
          <a:rect l="0" t="0" r="0" b="0"/>
          <a:pathLst>
            <a:path>
              <a:moveTo>
                <a:pt x="0" y="15631"/>
              </a:moveTo>
              <a:lnTo>
                <a:pt x="267102"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a:off x="5075550" y="2298113"/>
        <a:ext cx="13355" cy="13355"/>
      </dsp:txXfrm>
    </dsp:sp>
    <dsp:sp modelId="{597B9BE3-33D3-4E9D-B786-FA38D293270A}">
      <dsp:nvSpPr>
        <dsp:cNvPr id="0" name=""/>
        <dsp:cNvSpPr/>
      </dsp:nvSpPr>
      <dsp:spPr>
        <a:xfrm>
          <a:off x="5139776" y="1263162"/>
          <a:ext cx="1838768" cy="144840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l-SI" sz="2000" kern="1200" dirty="0"/>
            <a:t>Uporaba podatkov</a:t>
          </a:r>
        </a:p>
      </dsp:txBody>
      <dsp:txXfrm>
        <a:off x="5409057" y="1475276"/>
        <a:ext cx="1300206" cy="1024179"/>
      </dsp:txXfrm>
    </dsp:sp>
    <dsp:sp modelId="{BC07D40F-7E3E-41A7-B2D1-68BBE941C09B}">
      <dsp:nvSpPr>
        <dsp:cNvPr id="0" name=""/>
        <dsp:cNvSpPr/>
      </dsp:nvSpPr>
      <dsp:spPr>
        <a:xfrm rot="3240000">
          <a:off x="4635014" y="3252211"/>
          <a:ext cx="277118" cy="31262"/>
        </a:xfrm>
        <a:custGeom>
          <a:avLst/>
          <a:gdLst/>
          <a:ahLst/>
          <a:cxnLst/>
          <a:rect l="0" t="0" r="0" b="0"/>
          <a:pathLst>
            <a:path>
              <a:moveTo>
                <a:pt x="0" y="15631"/>
              </a:moveTo>
              <a:lnTo>
                <a:pt x="277118"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a:off x="4766646" y="3260914"/>
        <a:ext cx="13855" cy="13855"/>
      </dsp:txXfrm>
    </dsp:sp>
    <dsp:sp modelId="{441D9BC2-CEC2-4893-B064-8CC01E3CD5E3}">
      <dsp:nvSpPr>
        <dsp:cNvPr id="0" name=""/>
        <dsp:cNvSpPr/>
      </dsp:nvSpPr>
      <dsp:spPr>
        <a:xfrm>
          <a:off x="4387390" y="3254127"/>
          <a:ext cx="1974035" cy="168138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sl-SI" sz="1800" kern="1200" dirty="0"/>
            <a:t>Vključevanje ljudi v aktivnosti</a:t>
          </a:r>
        </a:p>
      </dsp:txBody>
      <dsp:txXfrm>
        <a:off x="4676481" y="3500360"/>
        <a:ext cx="1395853" cy="1188918"/>
      </dsp:txXfrm>
    </dsp:sp>
    <dsp:sp modelId="{43AEA749-7F33-4995-A183-0CD73AA424A6}">
      <dsp:nvSpPr>
        <dsp:cNvPr id="0" name=""/>
        <dsp:cNvSpPr/>
      </dsp:nvSpPr>
      <dsp:spPr>
        <a:xfrm rot="7560000">
          <a:off x="3554073" y="3286197"/>
          <a:ext cx="361137" cy="31262"/>
        </a:xfrm>
        <a:custGeom>
          <a:avLst/>
          <a:gdLst/>
          <a:ahLst/>
          <a:cxnLst/>
          <a:rect l="0" t="0" r="0" b="0"/>
          <a:pathLst>
            <a:path>
              <a:moveTo>
                <a:pt x="0" y="15631"/>
              </a:moveTo>
              <a:lnTo>
                <a:pt x="361137"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rot="10800000">
        <a:off x="3725614" y="3292800"/>
        <a:ext cx="18056" cy="18056"/>
      </dsp:txXfrm>
    </dsp:sp>
    <dsp:sp modelId="{3F946CE6-8233-4635-AF1C-D8537F1592E7}">
      <dsp:nvSpPr>
        <dsp:cNvPr id="0" name=""/>
        <dsp:cNvSpPr/>
      </dsp:nvSpPr>
      <dsp:spPr>
        <a:xfrm>
          <a:off x="2112946" y="3370615"/>
          <a:ext cx="2091109" cy="144840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l-SI" sz="2000" kern="1200" dirty="0"/>
            <a:t>Zagovorniške kampanje</a:t>
          </a:r>
        </a:p>
      </dsp:txBody>
      <dsp:txXfrm>
        <a:off x="2419182" y="3582729"/>
        <a:ext cx="1478637" cy="1024179"/>
      </dsp:txXfrm>
    </dsp:sp>
    <dsp:sp modelId="{B91046CB-DFD5-4304-A648-A186D174174C}">
      <dsp:nvSpPr>
        <dsp:cNvPr id="0" name=""/>
        <dsp:cNvSpPr/>
      </dsp:nvSpPr>
      <dsp:spPr>
        <a:xfrm rot="11880000">
          <a:off x="3466595" y="2312833"/>
          <a:ext cx="113886" cy="31262"/>
        </a:xfrm>
        <a:custGeom>
          <a:avLst/>
          <a:gdLst/>
          <a:ahLst/>
          <a:cxnLst/>
          <a:rect l="0" t="0" r="0" b="0"/>
          <a:pathLst>
            <a:path>
              <a:moveTo>
                <a:pt x="0" y="15631"/>
              </a:moveTo>
              <a:lnTo>
                <a:pt x="113886"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rot="10800000">
        <a:off x="3520692" y="2325617"/>
        <a:ext cx="5694" cy="5694"/>
      </dsp:txXfrm>
    </dsp:sp>
    <dsp:sp modelId="{71451718-6AC7-48E3-8185-5BE85737AD60}">
      <dsp:nvSpPr>
        <dsp:cNvPr id="0" name=""/>
        <dsp:cNvSpPr/>
      </dsp:nvSpPr>
      <dsp:spPr>
        <a:xfrm>
          <a:off x="1360914" y="1263162"/>
          <a:ext cx="2225667" cy="1448407"/>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sl-SI" sz="2200" kern="1200" dirty="0"/>
            <a:t>Spremljanje dela institucij</a:t>
          </a:r>
        </a:p>
      </dsp:txBody>
      <dsp:txXfrm>
        <a:off x="1686855" y="1475276"/>
        <a:ext cx="1573785" cy="10241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EEA5AD-437C-4F9E-BC32-714CCD06C80A}">
      <dsp:nvSpPr>
        <dsp:cNvPr id="0" name=""/>
        <dsp:cNvSpPr/>
      </dsp:nvSpPr>
      <dsp:spPr>
        <a:xfrm>
          <a:off x="3542250" y="1845648"/>
          <a:ext cx="1448407" cy="14484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sl-SI" sz="6500" kern="1200" dirty="0"/>
            <a:t>R2</a:t>
          </a:r>
        </a:p>
      </dsp:txBody>
      <dsp:txXfrm>
        <a:off x="3754364" y="2057762"/>
        <a:ext cx="1024179" cy="1024179"/>
      </dsp:txXfrm>
    </dsp:sp>
    <dsp:sp modelId="{3CC429E0-F18E-48CE-9126-F6F978432597}">
      <dsp:nvSpPr>
        <dsp:cNvPr id="0" name=""/>
        <dsp:cNvSpPr/>
      </dsp:nvSpPr>
      <dsp:spPr>
        <a:xfrm rot="16200000">
          <a:off x="4048177" y="1611739"/>
          <a:ext cx="436555" cy="31262"/>
        </a:xfrm>
        <a:custGeom>
          <a:avLst/>
          <a:gdLst/>
          <a:ahLst/>
          <a:cxnLst/>
          <a:rect l="0" t="0" r="0" b="0"/>
          <a:pathLst>
            <a:path>
              <a:moveTo>
                <a:pt x="0" y="15631"/>
              </a:moveTo>
              <a:lnTo>
                <a:pt x="436555"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a:off x="4255540" y="1616456"/>
        <a:ext cx="21827" cy="21827"/>
      </dsp:txXfrm>
    </dsp:sp>
    <dsp:sp modelId="{0F90D5A2-223B-4B17-9656-5EE729DE524D}">
      <dsp:nvSpPr>
        <dsp:cNvPr id="0" name=""/>
        <dsp:cNvSpPr/>
      </dsp:nvSpPr>
      <dsp:spPr>
        <a:xfrm>
          <a:off x="3221913" y="-39314"/>
          <a:ext cx="2089082" cy="1448407"/>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l-SI" sz="2000" kern="1200" dirty="0"/>
            <a:t>Partnerstva z izobraževalnimi institucijami</a:t>
          </a:r>
        </a:p>
      </dsp:txBody>
      <dsp:txXfrm>
        <a:off x="3527852" y="172800"/>
        <a:ext cx="1477204" cy="1024179"/>
      </dsp:txXfrm>
    </dsp:sp>
    <dsp:sp modelId="{53C9F850-B532-4275-9948-4F42CA18813F}">
      <dsp:nvSpPr>
        <dsp:cNvPr id="0" name=""/>
        <dsp:cNvSpPr/>
      </dsp:nvSpPr>
      <dsp:spPr>
        <a:xfrm rot="20520000">
          <a:off x="4948677" y="2289160"/>
          <a:ext cx="267102" cy="31262"/>
        </a:xfrm>
        <a:custGeom>
          <a:avLst/>
          <a:gdLst/>
          <a:ahLst/>
          <a:cxnLst/>
          <a:rect l="0" t="0" r="0" b="0"/>
          <a:pathLst>
            <a:path>
              <a:moveTo>
                <a:pt x="0" y="15631"/>
              </a:moveTo>
              <a:lnTo>
                <a:pt x="267102"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a:off x="5075550" y="2298113"/>
        <a:ext cx="13355" cy="13355"/>
      </dsp:txXfrm>
    </dsp:sp>
    <dsp:sp modelId="{597B9BE3-33D3-4E9D-B786-FA38D293270A}">
      <dsp:nvSpPr>
        <dsp:cNvPr id="0" name=""/>
        <dsp:cNvSpPr/>
      </dsp:nvSpPr>
      <dsp:spPr>
        <a:xfrm>
          <a:off x="5139776" y="1263162"/>
          <a:ext cx="1838768" cy="1448407"/>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l-SI" sz="2000" kern="1200" dirty="0"/>
            <a:t>Nove metode učenja ČP</a:t>
          </a:r>
        </a:p>
      </dsp:txBody>
      <dsp:txXfrm>
        <a:off x="5409057" y="1475276"/>
        <a:ext cx="1300206" cy="1024179"/>
      </dsp:txXfrm>
    </dsp:sp>
    <dsp:sp modelId="{BC07D40F-7E3E-41A7-B2D1-68BBE941C09B}">
      <dsp:nvSpPr>
        <dsp:cNvPr id="0" name=""/>
        <dsp:cNvSpPr/>
      </dsp:nvSpPr>
      <dsp:spPr>
        <a:xfrm rot="3114634">
          <a:off x="4659592" y="3234353"/>
          <a:ext cx="279903" cy="31262"/>
        </a:xfrm>
        <a:custGeom>
          <a:avLst/>
          <a:gdLst/>
          <a:ahLst/>
          <a:cxnLst/>
          <a:rect l="0" t="0" r="0" b="0"/>
          <a:pathLst>
            <a:path>
              <a:moveTo>
                <a:pt x="0" y="15631"/>
              </a:moveTo>
              <a:lnTo>
                <a:pt x="279903"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a:off x="4792546" y="3242987"/>
        <a:ext cx="13995" cy="13995"/>
      </dsp:txXfrm>
    </dsp:sp>
    <dsp:sp modelId="{441D9BC2-CEC2-4893-B064-8CC01E3CD5E3}">
      <dsp:nvSpPr>
        <dsp:cNvPr id="0" name=""/>
        <dsp:cNvSpPr/>
      </dsp:nvSpPr>
      <dsp:spPr>
        <a:xfrm>
          <a:off x="4446893" y="3218637"/>
          <a:ext cx="1974035" cy="168138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sl-SI" sz="1800" kern="1200" dirty="0"/>
            <a:t>Strateška </a:t>
          </a:r>
          <a:r>
            <a:rPr lang="sl-SI" sz="1800" kern="1200" dirty="0" err="1"/>
            <a:t>litigacija</a:t>
          </a:r>
          <a:r>
            <a:rPr lang="sl-SI" sz="1800" kern="1200" dirty="0"/>
            <a:t> – pravni postopki</a:t>
          </a:r>
        </a:p>
      </dsp:txBody>
      <dsp:txXfrm>
        <a:off x="4735984" y="3464870"/>
        <a:ext cx="1395853" cy="1188918"/>
      </dsp:txXfrm>
    </dsp:sp>
    <dsp:sp modelId="{43AEA749-7F33-4995-A183-0CD73AA424A6}">
      <dsp:nvSpPr>
        <dsp:cNvPr id="0" name=""/>
        <dsp:cNvSpPr/>
      </dsp:nvSpPr>
      <dsp:spPr>
        <a:xfrm rot="7560000">
          <a:off x="3554073" y="3286197"/>
          <a:ext cx="361137" cy="31262"/>
        </a:xfrm>
        <a:custGeom>
          <a:avLst/>
          <a:gdLst/>
          <a:ahLst/>
          <a:cxnLst/>
          <a:rect l="0" t="0" r="0" b="0"/>
          <a:pathLst>
            <a:path>
              <a:moveTo>
                <a:pt x="0" y="15631"/>
              </a:moveTo>
              <a:lnTo>
                <a:pt x="361137"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rot="10800000">
        <a:off x="3725614" y="3292800"/>
        <a:ext cx="18056" cy="18056"/>
      </dsp:txXfrm>
    </dsp:sp>
    <dsp:sp modelId="{3F946CE6-8233-4635-AF1C-D8537F1592E7}">
      <dsp:nvSpPr>
        <dsp:cNvPr id="0" name=""/>
        <dsp:cNvSpPr/>
      </dsp:nvSpPr>
      <dsp:spPr>
        <a:xfrm>
          <a:off x="2112946" y="3370615"/>
          <a:ext cx="2091109" cy="144840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l-SI" sz="2000" kern="1200" dirty="0"/>
            <a:t>Kampanje ozaveščanja</a:t>
          </a:r>
        </a:p>
      </dsp:txBody>
      <dsp:txXfrm>
        <a:off x="2419182" y="3582729"/>
        <a:ext cx="1478637" cy="1024179"/>
      </dsp:txXfrm>
    </dsp:sp>
    <dsp:sp modelId="{B91046CB-DFD5-4304-A648-A186D174174C}">
      <dsp:nvSpPr>
        <dsp:cNvPr id="0" name=""/>
        <dsp:cNvSpPr/>
      </dsp:nvSpPr>
      <dsp:spPr>
        <a:xfrm rot="11912962">
          <a:off x="3374995" y="2290379"/>
          <a:ext cx="210340" cy="31262"/>
        </a:xfrm>
        <a:custGeom>
          <a:avLst/>
          <a:gdLst/>
          <a:ahLst/>
          <a:cxnLst/>
          <a:rect l="0" t="0" r="0" b="0"/>
          <a:pathLst>
            <a:path>
              <a:moveTo>
                <a:pt x="0" y="15631"/>
              </a:moveTo>
              <a:lnTo>
                <a:pt x="210340" y="1563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sl-SI" sz="500" kern="1200"/>
        </a:p>
      </dsp:txBody>
      <dsp:txXfrm rot="10800000">
        <a:off x="3474907" y="2300751"/>
        <a:ext cx="10517" cy="10517"/>
      </dsp:txXfrm>
    </dsp:sp>
    <dsp:sp modelId="{71451718-6AC7-48E3-8185-5BE85737AD60}">
      <dsp:nvSpPr>
        <dsp:cNvPr id="0" name=""/>
        <dsp:cNvSpPr/>
      </dsp:nvSpPr>
      <dsp:spPr>
        <a:xfrm>
          <a:off x="1278534" y="1216456"/>
          <a:ext cx="2225667" cy="1448407"/>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sl-SI" sz="2000" kern="1200" dirty="0"/>
            <a:t>Beleženje kršitev ČP</a:t>
          </a:r>
        </a:p>
      </dsp:txBody>
      <dsp:txXfrm>
        <a:off x="1604475" y="1428570"/>
        <a:ext cx="1573785" cy="102417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E7B54B-D85F-4E7C-901E-FBC0BF0E4687}" type="datetimeFigureOut">
              <a:rPr lang="sl-SI" smtClean="0"/>
              <a:t>25. 11. 2022</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0A4716-EE1A-4A65-BBCF-C8FE9143C132}" type="slidenum">
              <a:rPr lang="sl-SI" smtClean="0"/>
              <a:t>‹#›</a:t>
            </a:fld>
            <a:endParaRPr lang="sl-SI"/>
          </a:p>
        </p:txBody>
      </p:sp>
    </p:spTree>
    <p:extLst>
      <p:ext uri="{BB962C8B-B14F-4D97-AF65-F5344CB8AC3E}">
        <p14:creationId xmlns:p14="http://schemas.microsoft.com/office/powerpoint/2010/main" val="3977492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8C0A4716-EE1A-4A65-BBCF-C8FE9143C132}" type="slidenum">
              <a:rPr lang="sl-SI" smtClean="0"/>
              <a:t>12</a:t>
            </a:fld>
            <a:endParaRPr lang="sl-SI"/>
          </a:p>
        </p:txBody>
      </p:sp>
    </p:spTree>
    <p:extLst>
      <p:ext uri="{BB962C8B-B14F-4D97-AF65-F5344CB8AC3E}">
        <p14:creationId xmlns:p14="http://schemas.microsoft.com/office/powerpoint/2010/main" val="811431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hasCustomPrompt="1"/>
          </p:nvPr>
        </p:nvSpPr>
        <p:spPr>
          <a:xfrm>
            <a:off x="685800" y="1268760"/>
            <a:ext cx="7772400" cy="1368151"/>
          </a:xfrm>
        </p:spPr>
        <p:txBody>
          <a:bodyPr>
            <a:noAutofit/>
          </a:bodyPr>
          <a:lstStyle>
            <a:lvl1pPr>
              <a:defRPr sz="5400">
                <a:latin typeface="Arial" panose="020B0604020202020204" pitchFamily="34" charset="0"/>
                <a:cs typeface="Arial" panose="020B0604020202020204" pitchFamily="34" charset="0"/>
              </a:defRPr>
            </a:lvl1pPr>
          </a:lstStyle>
          <a:p>
            <a:r>
              <a:rPr lang="sl-SI" dirty="0"/>
              <a:t>Naslov</a:t>
            </a:r>
          </a:p>
        </p:txBody>
      </p:sp>
      <p:sp>
        <p:nvSpPr>
          <p:cNvPr id="3" name="Podnaslov 2"/>
          <p:cNvSpPr>
            <a:spLocks noGrp="1"/>
          </p:cNvSpPr>
          <p:nvPr>
            <p:ph type="subTitle" idx="1" hasCustomPrompt="1"/>
          </p:nvPr>
        </p:nvSpPr>
        <p:spPr>
          <a:xfrm>
            <a:off x="684606" y="2874205"/>
            <a:ext cx="7772400" cy="2643027"/>
          </a:xfrm>
        </p:spPr>
        <p:txBody>
          <a:bodyPr>
            <a:noAutofit/>
          </a:bodyPr>
          <a:lstStyle>
            <a:lvl1pPr marL="0" indent="0" algn="ctr">
              <a:buNone/>
              <a:defRPr sz="4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dirty="0"/>
              <a:t>Podnaslov, besedilo</a:t>
            </a:r>
          </a:p>
        </p:txBody>
      </p:sp>
      <p:sp>
        <p:nvSpPr>
          <p:cNvPr id="5" name="Ograda noge 4"/>
          <p:cNvSpPr>
            <a:spLocks noGrp="1"/>
          </p:cNvSpPr>
          <p:nvPr>
            <p:ph type="ftr" sz="quarter" idx="11"/>
          </p:nvPr>
        </p:nvSpPr>
        <p:spPr>
          <a:xfrm>
            <a:off x="457200" y="6114864"/>
            <a:ext cx="8229600" cy="628178"/>
          </a:xfrm>
        </p:spPr>
        <p:txBody>
          <a:bodyPr/>
          <a:lstStyle/>
          <a:p>
            <a:endParaRPr lang="sl-SI" dirty="0"/>
          </a:p>
        </p:txBody>
      </p:sp>
      <p:sp>
        <p:nvSpPr>
          <p:cNvPr id="6" name="Ograda številke diapozitiva 5"/>
          <p:cNvSpPr>
            <a:spLocks noGrp="1"/>
          </p:cNvSpPr>
          <p:nvPr>
            <p:ph type="sldNum" sz="quarter" idx="12"/>
          </p:nvPr>
        </p:nvSpPr>
        <p:spPr/>
        <p:txBody>
          <a:bodyPr/>
          <a:lstStyle/>
          <a:p>
            <a:fld id="{F2EDC841-7BBA-44EC-9AFF-238434F2D85C}" type="slidenum">
              <a:rPr lang="sl-SI" smtClean="0"/>
              <a:t>‹#›</a:t>
            </a:fld>
            <a:endParaRPr lang="sl-SI" dirty="0"/>
          </a:p>
        </p:txBody>
      </p:sp>
    </p:spTree>
    <p:extLst>
      <p:ext uri="{BB962C8B-B14F-4D97-AF65-F5344CB8AC3E}">
        <p14:creationId xmlns:p14="http://schemas.microsoft.com/office/powerpoint/2010/main" val="129390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a:xfrm>
            <a:off x="457200" y="6356350"/>
            <a:ext cx="2133600" cy="365125"/>
          </a:xfrm>
          <a:prstGeom prst="rect">
            <a:avLst/>
          </a:prstGeom>
        </p:spPr>
        <p:txBody>
          <a:bodyPr/>
          <a:lstStyle/>
          <a:p>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390040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Uredite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a:xfrm>
            <a:off x="457200" y="6356350"/>
            <a:ext cx="2133600" cy="365125"/>
          </a:xfrm>
          <a:prstGeom prst="rect">
            <a:avLst/>
          </a:prstGeom>
        </p:spPr>
        <p:txBody>
          <a:bodyPr/>
          <a:lstStyle/>
          <a:p>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872648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hasCustomPrompt="1"/>
          </p:nvPr>
        </p:nvSpPr>
        <p:spPr>
          <a:xfrm>
            <a:off x="448657" y="980728"/>
            <a:ext cx="8229600" cy="1143000"/>
          </a:xfrm>
        </p:spPr>
        <p:txBody>
          <a:bodyPr>
            <a:noAutofit/>
          </a:bodyPr>
          <a:lstStyle>
            <a:lvl1pPr>
              <a:defRPr sz="5400">
                <a:latin typeface="Arial" panose="020B0604020202020204" pitchFamily="34" charset="0"/>
                <a:cs typeface="Arial" panose="020B0604020202020204" pitchFamily="34" charset="0"/>
              </a:defRPr>
            </a:lvl1pPr>
          </a:lstStyle>
          <a:p>
            <a:r>
              <a:rPr lang="sl-SI" dirty="0"/>
              <a:t>Naslov</a:t>
            </a:r>
          </a:p>
        </p:txBody>
      </p:sp>
      <p:sp>
        <p:nvSpPr>
          <p:cNvPr id="3" name="Ograda vsebine 2"/>
          <p:cNvSpPr>
            <a:spLocks noGrp="1"/>
          </p:cNvSpPr>
          <p:nvPr>
            <p:ph idx="1"/>
          </p:nvPr>
        </p:nvSpPr>
        <p:spPr>
          <a:xfrm>
            <a:off x="433873" y="2623384"/>
            <a:ext cx="8229600" cy="3253887"/>
          </a:xfrm>
        </p:spPr>
        <p:txBody>
          <a:bodyPr>
            <a:noAutofit/>
          </a:bodyPr>
          <a:lstStyle>
            <a:lvl1pPr>
              <a:defRPr sz="3600">
                <a:latin typeface="Arial" panose="020B0604020202020204" pitchFamily="34" charset="0"/>
                <a:cs typeface="Arial" panose="020B0604020202020204" pitchFamily="34" charset="0"/>
              </a:defRPr>
            </a:lvl1pPr>
            <a:lvl2pPr>
              <a:defRPr sz="3600">
                <a:latin typeface="Arial" panose="020B0604020202020204" pitchFamily="34" charset="0"/>
                <a:cs typeface="Arial" panose="020B0604020202020204" pitchFamily="34" charset="0"/>
              </a:defRPr>
            </a:lvl2pPr>
            <a:lvl3pPr>
              <a:defRPr sz="3600">
                <a:latin typeface="Arial" panose="020B0604020202020204" pitchFamily="34" charset="0"/>
                <a:cs typeface="Arial" panose="020B0604020202020204" pitchFamily="34" charset="0"/>
              </a:defRPr>
            </a:lvl3pPr>
            <a:lvl4pPr>
              <a:defRPr sz="3600">
                <a:latin typeface="Arial" panose="020B0604020202020204" pitchFamily="34" charset="0"/>
                <a:cs typeface="Arial" panose="020B0604020202020204" pitchFamily="34" charset="0"/>
              </a:defRPr>
            </a:lvl4pPr>
            <a:lvl5pPr>
              <a:defRPr sz="3600">
                <a:latin typeface="Arial" panose="020B0604020202020204" pitchFamily="34" charset="0"/>
                <a:cs typeface="Arial" panose="020B0604020202020204" pitchFamily="34" charset="0"/>
              </a:defRPr>
            </a:lvl5pPr>
          </a:lstStyle>
          <a:p>
            <a:pPr lvl="0"/>
            <a:r>
              <a:rPr lang="sl-SI" dirty="0"/>
              <a:t>Uredite sloge besedila matrice</a:t>
            </a:r>
          </a:p>
          <a:p>
            <a:pPr lvl="1"/>
            <a:r>
              <a:rPr lang="sl-SI" dirty="0"/>
              <a:t>Druga raven</a:t>
            </a:r>
          </a:p>
          <a:p>
            <a:pPr lvl="2"/>
            <a:r>
              <a:rPr lang="sl-SI" dirty="0"/>
              <a:t>Tretja raven</a:t>
            </a:r>
          </a:p>
          <a:p>
            <a:pPr lvl="3"/>
            <a:r>
              <a:rPr lang="sl-SI" dirty="0"/>
              <a:t>Četrta raven</a:t>
            </a:r>
          </a:p>
          <a:p>
            <a:pPr lvl="4"/>
            <a:r>
              <a:rPr lang="sl-SI" dirty="0"/>
              <a:t>Peta raven</a:t>
            </a:r>
          </a:p>
        </p:txBody>
      </p:sp>
      <p:sp>
        <p:nvSpPr>
          <p:cNvPr id="4" name="Ograda datuma 3"/>
          <p:cNvSpPr>
            <a:spLocks noGrp="1"/>
          </p:cNvSpPr>
          <p:nvPr>
            <p:ph type="dt" sz="half" idx="10"/>
          </p:nvPr>
        </p:nvSpPr>
        <p:spPr>
          <a:xfrm>
            <a:off x="457200" y="6356350"/>
            <a:ext cx="2133600" cy="365125"/>
          </a:xfrm>
          <a:prstGeom prst="rect">
            <a:avLst/>
          </a:prstGeom>
        </p:spPr>
        <p:txBody>
          <a:bodyPr/>
          <a:lstStyle/>
          <a:p>
            <a:endParaRPr lang="sl-SI"/>
          </a:p>
        </p:txBody>
      </p:sp>
      <p:sp>
        <p:nvSpPr>
          <p:cNvPr id="5" name="Ograda noge 4"/>
          <p:cNvSpPr>
            <a:spLocks noGrp="1"/>
          </p:cNvSpPr>
          <p:nvPr>
            <p:ph type="ftr" sz="quarter" idx="11"/>
          </p:nvPr>
        </p:nvSpPr>
        <p:spPr/>
        <p:txBody>
          <a:bodyPr/>
          <a:lstStyle/>
          <a:p>
            <a:endParaRPr lang="sl-SI" dirty="0"/>
          </a:p>
        </p:txBody>
      </p:sp>
      <p:sp>
        <p:nvSpPr>
          <p:cNvPr id="6" name="Ograda številke diapozitiva 5"/>
          <p:cNvSpPr>
            <a:spLocks noGrp="1"/>
          </p:cNvSpPr>
          <p:nvPr>
            <p:ph type="sldNum" sz="quarter" idx="12"/>
          </p:nvPr>
        </p:nvSpPr>
        <p:spPr/>
        <p:txBody>
          <a:bodyPr/>
          <a:lstStyle/>
          <a:p>
            <a:fld id="{F2EDC841-7BBA-44EC-9AFF-238434F2D85C}" type="slidenum">
              <a:rPr lang="sl-SI" smtClean="0"/>
              <a:t>‹#›</a:t>
            </a:fld>
            <a:endParaRPr lang="sl-SI" dirty="0"/>
          </a:p>
        </p:txBody>
      </p:sp>
    </p:spTree>
    <p:extLst>
      <p:ext uri="{BB962C8B-B14F-4D97-AF65-F5344CB8AC3E}">
        <p14:creationId xmlns:p14="http://schemas.microsoft.com/office/powerpoint/2010/main" val="21946932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Uredite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4" name="Ograda datuma 3"/>
          <p:cNvSpPr>
            <a:spLocks noGrp="1"/>
          </p:cNvSpPr>
          <p:nvPr>
            <p:ph type="dt" sz="half" idx="10"/>
          </p:nvPr>
        </p:nvSpPr>
        <p:spPr>
          <a:xfrm>
            <a:off x="457200" y="6356350"/>
            <a:ext cx="2133600" cy="365125"/>
          </a:xfrm>
          <a:prstGeom prst="rect">
            <a:avLst/>
          </a:prstGeom>
        </p:spPr>
        <p:txBody>
          <a:bodyPr/>
          <a:lstStyle/>
          <a:p>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513044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a:xfrm>
            <a:off x="457200" y="6356350"/>
            <a:ext cx="2133600" cy="365125"/>
          </a:xfrm>
          <a:prstGeom prst="rect">
            <a:avLst/>
          </a:prstGeom>
        </p:spPr>
        <p:txBody>
          <a:bodyPr/>
          <a:lstStyle/>
          <a:p>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255145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Uredite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a:xfrm>
            <a:off x="457200" y="6356350"/>
            <a:ext cx="2133600" cy="365125"/>
          </a:xfrm>
          <a:prstGeom prst="rect">
            <a:avLst/>
          </a:prstGeom>
        </p:spPr>
        <p:txBody>
          <a:bodyPr/>
          <a:lstStyle/>
          <a:p>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1776443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grada datuma 2"/>
          <p:cNvSpPr>
            <a:spLocks noGrp="1"/>
          </p:cNvSpPr>
          <p:nvPr>
            <p:ph type="dt" sz="half" idx="10"/>
          </p:nvPr>
        </p:nvSpPr>
        <p:spPr>
          <a:xfrm>
            <a:off x="457200" y="6356350"/>
            <a:ext cx="2133600" cy="365125"/>
          </a:xfrm>
          <a:prstGeom prst="rect">
            <a:avLst/>
          </a:prstGeom>
        </p:spPr>
        <p:txBody>
          <a:bodyPr/>
          <a:lstStyle/>
          <a:p>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2832985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a:xfrm>
            <a:off x="457200" y="6356350"/>
            <a:ext cx="2133600" cy="365125"/>
          </a:xfrm>
          <a:prstGeom prst="rect">
            <a:avLst/>
          </a:prstGeom>
        </p:spPr>
        <p:txBody>
          <a:bodyPr/>
          <a:lstStyle/>
          <a:p>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2455345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Uredite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a:xfrm>
            <a:off x="457200" y="6356350"/>
            <a:ext cx="2133600" cy="365125"/>
          </a:xfrm>
          <a:prstGeom prst="rect">
            <a:avLst/>
          </a:prstGeom>
        </p:spPr>
        <p:txBody>
          <a:bodyPr/>
          <a:lstStyle/>
          <a:p>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2111849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Uredite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5" name="Ograda datuma 4"/>
          <p:cNvSpPr>
            <a:spLocks noGrp="1"/>
          </p:cNvSpPr>
          <p:nvPr>
            <p:ph type="dt" sz="half" idx="10"/>
          </p:nvPr>
        </p:nvSpPr>
        <p:spPr>
          <a:xfrm>
            <a:off x="457200" y="6356350"/>
            <a:ext cx="2133600" cy="365125"/>
          </a:xfrm>
          <a:prstGeom prst="rect">
            <a:avLst/>
          </a:prstGeom>
        </p:spPr>
        <p:txBody>
          <a:bodyPr/>
          <a:lstStyle/>
          <a:p>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F2EDC841-7BBA-44EC-9AFF-238434F2D85C}" type="slidenum">
              <a:rPr lang="sl-SI" smtClean="0"/>
              <a:t>‹#›</a:t>
            </a:fld>
            <a:endParaRPr lang="sl-SI"/>
          </a:p>
        </p:txBody>
      </p:sp>
    </p:spTree>
    <p:extLst>
      <p:ext uri="{BB962C8B-B14F-4D97-AF65-F5344CB8AC3E}">
        <p14:creationId xmlns:p14="http://schemas.microsoft.com/office/powerpoint/2010/main" val="652531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33873" y="896178"/>
            <a:ext cx="8229600" cy="1143000"/>
          </a:xfrm>
          <a:prstGeom prst="rect">
            <a:avLst/>
          </a:prstGeom>
        </p:spPr>
        <p:txBody>
          <a:bodyPr vert="horz" lIns="91440" tIns="45720" rIns="91440" bIns="45720" rtlCol="0" anchor="ctr">
            <a:normAutofit/>
          </a:bodyPr>
          <a:lstStyle/>
          <a:p>
            <a:endParaRPr lang="sl-SI" dirty="0"/>
          </a:p>
        </p:txBody>
      </p:sp>
      <p:sp>
        <p:nvSpPr>
          <p:cNvPr id="3" name="Ograda besedila 2"/>
          <p:cNvSpPr>
            <a:spLocks noGrp="1"/>
          </p:cNvSpPr>
          <p:nvPr>
            <p:ph type="body" idx="1"/>
          </p:nvPr>
        </p:nvSpPr>
        <p:spPr>
          <a:xfrm>
            <a:off x="433873" y="2623385"/>
            <a:ext cx="8229600" cy="2188840"/>
          </a:xfrm>
          <a:prstGeom prst="rect">
            <a:avLst/>
          </a:prstGeom>
        </p:spPr>
        <p:txBody>
          <a:bodyPr vert="horz" lIns="91440" tIns="45720" rIns="91440" bIns="45720" rtlCol="0">
            <a:normAutofit/>
          </a:bodyPr>
          <a:lstStyle/>
          <a:p>
            <a:pPr lvl="0"/>
            <a:endParaRPr lang="sl-SI" dirty="0"/>
          </a:p>
        </p:txBody>
      </p:sp>
      <p:sp>
        <p:nvSpPr>
          <p:cNvPr id="5" name="Ograda noge 4"/>
          <p:cNvSpPr>
            <a:spLocks noGrp="1"/>
          </p:cNvSpPr>
          <p:nvPr>
            <p:ph type="ftr" sz="quarter" idx="3"/>
          </p:nvPr>
        </p:nvSpPr>
        <p:spPr>
          <a:xfrm>
            <a:off x="457200" y="6093297"/>
            <a:ext cx="8229600" cy="62817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sp>
        <p:nvSpPr>
          <p:cNvPr id="6" name="Ograda številke diapozitiva 5"/>
          <p:cNvSpPr>
            <a:spLocks noGrp="1"/>
          </p:cNvSpPr>
          <p:nvPr>
            <p:ph type="sldNum" sz="quarter" idx="4"/>
          </p:nvPr>
        </p:nvSpPr>
        <p:spPr>
          <a:xfrm>
            <a:off x="8316416" y="6356350"/>
            <a:ext cx="37038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EDC841-7BBA-44EC-9AFF-238434F2D85C}" type="slidenum">
              <a:rPr lang="sl-SI" smtClean="0"/>
              <a:t>‹#›</a:t>
            </a:fld>
            <a:endParaRPr lang="sl-SI" dirty="0"/>
          </a:p>
        </p:txBody>
      </p:sp>
      <p:pic>
        <p:nvPicPr>
          <p:cNvPr id="7" name="Slika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389077" y="237095"/>
            <a:ext cx="2365845" cy="832008"/>
          </a:xfrm>
          <a:prstGeom prst="rect">
            <a:avLst/>
          </a:prstGeom>
        </p:spPr>
      </p:pic>
      <p:pic>
        <p:nvPicPr>
          <p:cNvPr id="9" name="Slika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547664" y="6163306"/>
            <a:ext cx="1730959" cy="461772"/>
          </a:xfrm>
          <a:prstGeom prst="rect">
            <a:avLst/>
          </a:prstGeom>
        </p:spPr>
      </p:pic>
      <p:pic>
        <p:nvPicPr>
          <p:cNvPr id="10" name="Slika 9"/>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779912" y="6093297"/>
            <a:ext cx="1132402" cy="601791"/>
          </a:xfrm>
          <a:prstGeom prst="rect">
            <a:avLst/>
          </a:prstGeom>
        </p:spPr>
      </p:pic>
      <p:pic>
        <p:nvPicPr>
          <p:cNvPr id="11" name="Slika 10"/>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5652120" y="6104851"/>
            <a:ext cx="602187" cy="582638"/>
          </a:xfrm>
          <a:prstGeom prst="rect">
            <a:avLst/>
          </a:prstGeom>
        </p:spPr>
      </p:pic>
    </p:spTree>
    <p:extLst>
      <p:ext uri="{BB962C8B-B14F-4D97-AF65-F5344CB8AC3E}">
        <p14:creationId xmlns:p14="http://schemas.microsoft.com/office/powerpoint/2010/main" val="1680199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anose="020B0604020202020204" pitchFamily="34" charset="0"/>
        <a:buNone/>
        <a:defRPr sz="6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podpora@acfslovenia.si" TargetMode="External"/><Relationship Id="rId2" Type="http://schemas.openxmlformats.org/officeDocument/2006/relationships/hyperlink" Target="mailto:prijava.srednji@acfslovenia.s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pritozbe@acfslovenia.s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cfslovenia.si/faq/" TargetMode="External"/><Relationship Id="rId2" Type="http://schemas.openxmlformats.org/officeDocument/2006/relationships/hyperlink" Target="mailto:podpora@acfslovenia.si"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zavodpip.si/" TargetMode="External"/><Relationship Id="rId2" Type="http://schemas.openxmlformats.org/officeDocument/2006/relationships/hyperlink" Target="http://www.cnvos.si/" TargetMode="External"/><Relationship Id="rId1" Type="http://schemas.openxmlformats.org/officeDocument/2006/relationships/slideLayout" Target="../slideLayouts/slideLayout2.xml"/><Relationship Id="rId4" Type="http://schemas.openxmlformats.org/officeDocument/2006/relationships/hyperlink" Target="http://www.nevladnik.inf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cfslovenia.si/podprti-projekti/" TargetMode="External"/><Relationship Id="rId2" Type="http://schemas.openxmlformats.org/officeDocument/2006/relationships/hyperlink" Target="http://www.acfslovenia.s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ngonorway.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1268760"/>
            <a:ext cx="7772400" cy="2952327"/>
          </a:xfrm>
        </p:spPr>
        <p:txBody>
          <a:bodyPr/>
          <a:lstStyle/>
          <a:p>
            <a:br>
              <a:rPr lang="sl-SI" b="1" dirty="0">
                <a:solidFill>
                  <a:prstClr val="black"/>
                </a:solidFill>
                <a:latin typeface="Calibri"/>
              </a:rPr>
            </a:br>
            <a:r>
              <a:rPr lang="sl-SI" b="1" dirty="0">
                <a:solidFill>
                  <a:prstClr val="black"/>
                </a:solidFill>
                <a:latin typeface="Calibri"/>
              </a:rPr>
              <a:t>Javni razpis za srednje projekte</a:t>
            </a:r>
            <a:br>
              <a:rPr lang="sl-SI" b="1" dirty="0">
                <a:solidFill>
                  <a:prstClr val="black"/>
                </a:solidFill>
                <a:latin typeface="Calibri"/>
              </a:rPr>
            </a:br>
            <a:br>
              <a:rPr lang="sl-SI" b="1" dirty="0">
                <a:solidFill>
                  <a:prstClr val="black"/>
                </a:solidFill>
                <a:latin typeface="Calibri"/>
              </a:rPr>
            </a:br>
            <a:r>
              <a:rPr lang="sl-SI" sz="3000" b="1" dirty="0">
                <a:solidFill>
                  <a:prstClr val="black"/>
                </a:solidFill>
                <a:latin typeface="Calibri"/>
              </a:rPr>
              <a:t>Informativna delavnica</a:t>
            </a:r>
            <a:endParaRPr lang="sl-SI" sz="3000" dirty="0"/>
          </a:p>
        </p:txBody>
      </p:sp>
    </p:spTree>
    <p:extLst>
      <p:ext uri="{BB962C8B-B14F-4D97-AF65-F5344CB8AC3E}">
        <p14:creationId xmlns:p14="http://schemas.microsoft.com/office/powerpoint/2010/main" val="3825875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80007" y="737827"/>
            <a:ext cx="8229600" cy="1143000"/>
          </a:xfrm>
        </p:spPr>
        <p:txBody>
          <a:bodyPr/>
          <a:lstStyle/>
          <a:p>
            <a:r>
              <a:rPr lang="sl-SI" sz="4000" b="1" dirty="0"/>
              <a:t>JR SP - Prednostna področja</a:t>
            </a:r>
          </a:p>
        </p:txBody>
      </p:sp>
      <p:sp>
        <p:nvSpPr>
          <p:cNvPr id="3" name="Označba mesta vsebine 2"/>
          <p:cNvSpPr>
            <a:spLocks noGrp="1"/>
          </p:cNvSpPr>
          <p:nvPr>
            <p:ph idx="1"/>
          </p:nvPr>
        </p:nvSpPr>
        <p:spPr>
          <a:xfrm>
            <a:off x="395536" y="1700808"/>
            <a:ext cx="8229600" cy="3888431"/>
          </a:xfrm>
        </p:spPr>
        <p:txBody>
          <a:bodyPr/>
          <a:lstStyle/>
          <a:p>
            <a:pPr marL="342900" lvl="0" indent="-342900" algn="l">
              <a:buFont typeface="Arial" panose="020B0604020202020204" pitchFamily="34" charset="0"/>
              <a:buChar char="•"/>
            </a:pPr>
            <a:r>
              <a:rPr lang="sl-SI" sz="2200" dirty="0"/>
              <a:t>Demokracija, aktivno državljanstvo, dobro upravljanje in transparentnost;</a:t>
            </a:r>
          </a:p>
          <a:p>
            <a:pPr marL="342900" lvl="0" indent="-342900" algn="l">
              <a:buFont typeface="Arial" panose="020B0604020202020204" pitchFamily="34" charset="0"/>
              <a:buChar char="•"/>
            </a:pPr>
            <a:r>
              <a:rPr lang="sl-SI" sz="2200" dirty="0"/>
              <a:t>Človekove pravice in enaka obravnava preko preprečevanja diskriminacije;</a:t>
            </a:r>
          </a:p>
          <a:p>
            <a:pPr marL="342900" lvl="0" indent="-342900" algn="l">
              <a:buFont typeface="Arial" panose="020B0604020202020204" pitchFamily="34" charset="0"/>
              <a:buChar char="•"/>
            </a:pPr>
            <a:r>
              <a:rPr lang="sl-SI" sz="2200" dirty="0"/>
              <a:t>Socialna pravičnost in vključevanje ranljivih skupin (samo </a:t>
            </a:r>
            <a:r>
              <a:rPr lang="sl-SI" sz="2200" b="1" dirty="0"/>
              <a:t>širše akcij za ozaveščanje </a:t>
            </a:r>
            <a:r>
              <a:rPr lang="sl-SI" sz="2200" dirty="0"/>
              <a:t>javnosti in </a:t>
            </a:r>
            <a:r>
              <a:rPr lang="sl-SI" sz="2200" b="1" dirty="0"/>
              <a:t>zagovorništvo</a:t>
            </a:r>
            <a:r>
              <a:rPr lang="sl-SI" sz="2200" dirty="0"/>
              <a:t> = </a:t>
            </a:r>
            <a:r>
              <a:rPr lang="sl-SI" sz="2200" b="1" dirty="0"/>
              <a:t>ne servisnih storitev)</a:t>
            </a:r>
            <a:endParaRPr lang="sl-SI" sz="2200" u="sng" dirty="0"/>
          </a:p>
          <a:p>
            <a:pPr marL="342900" lvl="0" indent="-342900" algn="l">
              <a:buFont typeface="Arial" panose="020B0604020202020204" pitchFamily="34" charset="0"/>
              <a:buChar char="•"/>
            </a:pPr>
            <a:r>
              <a:rPr lang="sl-SI" sz="2200" dirty="0"/>
              <a:t>Enakost spolov in preprečevanje nasilja na podlagi spola;</a:t>
            </a:r>
          </a:p>
          <a:p>
            <a:pPr marL="342900" lvl="0" indent="-342900" algn="l">
              <a:buFont typeface="Arial" panose="020B0604020202020204" pitchFamily="34" charset="0"/>
              <a:buChar char="•"/>
            </a:pPr>
            <a:r>
              <a:rPr lang="sl-SI" sz="2200" dirty="0"/>
              <a:t>Okolje in podnebne spremembe </a:t>
            </a:r>
            <a:r>
              <a:rPr lang="sl-SI" sz="2200" u="sng" dirty="0"/>
              <a:t>(samo: sodelovanje javnosti, zagovorništvo, družbene inovacije, aktivno državljanstva) </a:t>
            </a:r>
          </a:p>
          <a:p>
            <a:pPr marL="342900" lvl="0" indent="-342900" algn="l">
              <a:buFont typeface="Arial" panose="020B0604020202020204" pitchFamily="34" charset="0"/>
              <a:buChar char="•"/>
            </a:pPr>
            <a:r>
              <a:rPr lang="sl-SI" sz="2200" i="1" dirty="0"/>
              <a:t>Mladi niso prednostno področje, so pa pomembna komponenta</a:t>
            </a:r>
          </a:p>
          <a:p>
            <a:pPr marL="342900" indent="-342900" algn="l">
              <a:buFont typeface="Arial" panose="020B0604020202020204" pitchFamily="34" charset="0"/>
              <a:buChar char="•"/>
            </a:pPr>
            <a:endParaRPr lang="sl-SI" sz="2400"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10</a:t>
            </a:fld>
            <a:endParaRPr lang="sl-SI" dirty="0"/>
          </a:p>
        </p:txBody>
      </p:sp>
    </p:spTree>
    <p:extLst>
      <p:ext uri="{BB962C8B-B14F-4D97-AF65-F5344CB8AC3E}">
        <p14:creationId xmlns:p14="http://schemas.microsoft.com/office/powerpoint/2010/main" val="866551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dirty="0"/>
          </a:p>
        </p:txBody>
      </p:sp>
      <p:sp>
        <p:nvSpPr>
          <p:cNvPr id="3" name="Označba mesta vsebine 2"/>
          <p:cNvSpPr>
            <a:spLocks noGrp="1"/>
          </p:cNvSpPr>
          <p:nvPr>
            <p:ph idx="1"/>
          </p:nvPr>
        </p:nvSpPr>
        <p:spPr/>
        <p:txBody>
          <a:bodyPr/>
          <a:lstStyle/>
          <a:p>
            <a:r>
              <a:rPr lang="sl-SI" sz="5400" b="1" dirty="0"/>
              <a:t>PRIČAKOVANI REZULTATI </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11</a:t>
            </a:fld>
            <a:endParaRPr lang="sl-SI" dirty="0"/>
          </a:p>
        </p:txBody>
      </p:sp>
    </p:spTree>
    <p:extLst>
      <p:ext uri="{BB962C8B-B14F-4D97-AF65-F5344CB8AC3E}">
        <p14:creationId xmlns:p14="http://schemas.microsoft.com/office/powerpoint/2010/main" val="70729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Zakaj so pomembni?</a:t>
            </a:r>
          </a:p>
        </p:txBody>
      </p:sp>
      <p:sp>
        <p:nvSpPr>
          <p:cNvPr id="3" name="Označba mesta vsebine 2"/>
          <p:cNvSpPr>
            <a:spLocks noGrp="1"/>
          </p:cNvSpPr>
          <p:nvPr>
            <p:ph idx="1"/>
          </p:nvPr>
        </p:nvSpPr>
        <p:spPr>
          <a:xfrm>
            <a:off x="433873" y="2123728"/>
            <a:ext cx="8229600" cy="3753543"/>
          </a:xfrm>
        </p:spPr>
        <p:txBody>
          <a:bodyPr/>
          <a:lstStyle/>
          <a:p>
            <a:pPr marL="571500" indent="-571500" algn="l">
              <a:buFont typeface="Arial" panose="020B0604020202020204" pitchFamily="34" charset="0"/>
              <a:buChar char="•"/>
            </a:pPr>
            <a:r>
              <a:rPr lang="sl-SI" sz="3000" dirty="0"/>
              <a:t>Usmerjajo fokus projektov (samo tisti, katerih problem, rešitev in sprememba so v skladu s pričakovanimi rezultati programa)</a:t>
            </a:r>
          </a:p>
          <a:p>
            <a:pPr marL="571500" indent="-571500" algn="l">
              <a:buFont typeface="Arial" panose="020B0604020202020204" pitchFamily="34" charset="0"/>
              <a:buChar char="•"/>
            </a:pPr>
            <a:r>
              <a:rPr lang="sl-SI" sz="3000" dirty="0"/>
              <a:t>V projektu konkretizirati (kateri predpis, kakšna kampanja, …)</a:t>
            </a:r>
          </a:p>
          <a:p>
            <a:pPr marL="571500" indent="-571500" algn="l">
              <a:buFont typeface="Arial" panose="020B0604020202020204" pitchFamily="34" charset="0"/>
              <a:buChar char="•"/>
            </a:pPr>
            <a:r>
              <a:rPr lang="sl-SI" sz="3000" dirty="0"/>
              <a:t>Poglejte prilogo k razpisu</a:t>
            </a:r>
          </a:p>
          <a:p>
            <a:pPr marL="571500" indent="-571500" algn="l">
              <a:buFont typeface="Arial" panose="020B0604020202020204" pitchFamily="34" charset="0"/>
              <a:buChar char="•"/>
            </a:pPr>
            <a:r>
              <a:rPr lang="sl-SI" sz="3000" dirty="0"/>
              <a:t>Zakaj tokrat samo dva pričakovana rezultata?</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12</a:t>
            </a:fld>
            <a:endParaRPr lang="sl-SI" dirty="0"/>
          </a:p>
        </p:txBody>
      </p:sp>
    </p:spTree>
    <p:extLst>
      <p:ext uri="{BB962C8B-B14F-4D97-AF65-F5344CB8AC3E}">
        <p14:creationId xmlns:p14="http://schemas.microsoft.com/office/powerpoint/2010/main" val="339723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Okrepljena zagovorniška vloga NVO</a:t>
            </a:r>
            <a:endParaRPr lang="sl-SI" sz="4000" dirty="0"/>
          </a:p>
        </p:txBody>
      </p:sp>
      <p:sp>
        <p:nvSpPr>
          <p:cNvPr id="3" name="Označba mesta vsebine 2"/>
          <p:cNvSpPr>
            <a:spLocks noGrp="1"/>
          </p:cNvSpPr>
          <p:nvPr>
            <p:ph idx="1"/>
          </p:nvPr>
        </p:nvSpPr>
        <p:spPr>
          <a:xfrm>
            <a:off x="433873" y="2204864"/>
            <a:ext cx="8229600" cy="3672408"/>
          </a:xfrm>
        </p:spPr>
        <p:txBody>
          <a:bodyPr/>
          <a:lstStyle/>
          <a:p>
            <a:pPr marL="342900" indent="-342900" algn="just">
              <a:buFont typeface="Arial" panose="020B0604020202020204" pitchFamily="34" charset="0"/>
              <a:buChar char="•"/>
            </a:pPr>
            <a:r>
              <a:rPr lang="sl-SI" sz="2400" dirty="0"/>
              <a:t>aktivnejše, glasnejše in vplivnejše NVO pri oblikovanju in spreminjanju lokalnih/nacionalnih predpisov in politik = akcije, s katerimi lahko kaj spremenite</a:t>
            </a:r>
          </a:p>
          <a:p>
            <a:pPr marL="342900" indent="-342900" algn="just">
              <a:buFont typeface="Arial" panose="020B0604020202020204" pitchFamily="34" charset="0"/>
              <a:buChar char="•"/>
            </a:pPr>
            <a:r>
              <a:rPr lang="sl-SI" sz="2400" dirty="0"/>
              <a:t>spremljanju dela javnih institucij (npr. kako se porablja javen denar ipd.)</a:t>
            </a:r>
          </a:p>
          <a:p>
            <a:pPr marL="342900" indent="-342900" algn="just">
              <a:buFont typeface="Wingdings" panose="05000000000000000000" pitchFamily="2" charset="2"/>
              <a:buChar char="v"/>
            </a:pPr>
            <a:r>
              <a:rPr lang="sl-SI" sz="2400" dirty="0"/>
              <a:t>kampanje</a:t>
            </a:r>
          </a:p>
          <a:p>
            <a:pPr marL="342900" indent="-342900" algn="just">
              <a:buFont typeface="Wingdings" panose="05000000000000000000" pitchFamily="2" charset="2"/>
              <a:buChar char="v"/>
            </a:pPr>
            <a:r>
              <a:rPr lang="sl-SI" sz="2400" dirty="0"/>
              <a:t>aktivnosti na terenu = vključevanje ljudi</a:t>
            </a:r>
          </a:p>
          <a:p>
            <a:pPr marL="342900" indent="-342900" algn="just">
              <a:buFont typeface="Wingdings" panose="05000000000000000000" pitchFamily="2" charset="2"/>
              <a:buChar char="v"/>
            </a:pPr>
            <a:r>
              <a:rPr lang="sl-SI" sz="2400" dirty="0"/>
              <a:t>„povolilne“ priložnosti</a:t>
            </a:r>
          </a:p>
          <a:p>
            <a:pPr marL="342900" indent="-342900" algn="just">
              <a:buFont typeface="Wingdings" panose="05000000000000000000" pitchFamily="2" charset="2"/>
              <a:buChar char="v"/>
            </a:pPr>
            <a:r>
              <a:rPr lang="sl-SI" sz="2400" dirty="0"/>
              <a:t>Izboljšanje položaja socialno izključenih</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13</a:t>
            </a:fld>
            <a:endParaRPr lang="sl-SI" dirty="0"/>
          </a:p>
        </p:txBody>
      </p:sp>
    </p:spTree>
    <p:extLst>
      <p:ext uri="{BB962C8B-B14F-4D97-AF65-F5344CB8AC3E}">
        <p14:creationId xmlns:p14="http://schemas.microsoft.com/office/powerpoint/2010/main" val="2917037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graphicFrame>
        <p:nvGraphicFramePr>
          <p:cNvPr id="6" name="Označba mesta vsebine 5"/>
          <p:cNvGraphicFramePr>
            <a:graphicFrameLocks noGrp="1"/>
          </p:cNvGraphicFramePr>
          <p:nvPr>
            <p:ph idx="1"/>
            <p:extLst>
              <p:ext uri="{D42A27DB-BD31-4B8C-83A1-F6EECF244321}">
                <p14:modId xmlns:p14="http://schemas.microsoft.com/office/powerpoint/2010/main" val="3162494878"/>
              </p:ext>
            </p:extLst>
          </p:nvPr>
        </p:nvGraphicFramePr>
        <p:xfrm>
          <a:off x="197112" y="1204434"/>
          <a:ext cx="8339460" cy="4896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14</a:t>
            </a:fld>
            <a:endParaRPr lang="sl-SI" dirty="0"/>
          </a:p>
        </p:txBody>
      </p:sp>
    </p:spTree>
    <p:extLst>
      <p:ext uri="{BB962C8B-B14F-4D97-AF65-F5344CB8AC3E}">
        <p14:creationId xmlns:p14="http://schemas.microsoft.com/office/powerpoint/2010/main" val="752500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Povečana podpora državljanski vzgoji in človekovim pravicam</a:t>
            </a:r>
            <a:endParaRPr lang="sl-SI" sz="4000" dirty="0"/>
          </a:p>
        </p:txBody>
      </p:sp>
      <p:sp>
        <p:nvSpPr>
          <p:cNvPr id="3" name="Označba mesta vsebine 2"/>
          <p:cNvSpPr>
            <a:spLocks noGrp="1"/>
          </p:cNvSpPr>
          <p:nvPr>
            <p:ph idx="1"/>
          </p:nvPr>
        </p:nvSpPr>
        <p:spPr>
          <a:xfrm>
            <a:off x="433873" y="2386782"/>
            <a:ext cx="8229600" cy="3490490"/>
          </a:xfrm>
        </p:spPr>
        <p:txBody>
          <a:bodyPr/>
          <a:lstStyle/>
          <a:p>
            <a:pPr marL="571500" indent="-571500" algn="just">
              <a:buFont typeface="Arial" panose="020B0604020202020204" pitchFamily="34" charset="0"/>
              <a:buChar char="•"/>
            </a:pPr>
            <a:r>
              <a:rPr lang="sl-SI" sz="2400" dirty="0"/>
              <a:t>Širše občinstvo</a:t>
            </a:r>
          </a:p>
          <a:p>
            <a:pPr marL="571500" indent="-571500" algn="just">
              <a:buFont typeface="Arial" panose="020B0604020202020204" pitchFamily="34" charset="0"/>
              <a:buChar char="•"/>
            </a:pPr>
            <a:r>
              <a:rPr lang="sl-SI" sz="2400" dirty="0"/>
              <a:t>delež tistih, ki ne odobravajo sovraštva do manjšin oz. ki izražajo zaskrbljenost glede splošnega stanja človekovih pravic </a:t>
            </a:r>
            <a:r>
              <a:rPr lang="sl-SI" sz="2400" dirty="0">
                <a:sym typeface="Wingdings" panose="05000000000000000000" pitchFamily="2" charset="2"/>
              </a:rPr>
              <a:t> sovražni govor, lažne novice, populizem, pomembnost enakega obravnavanja</a:t>
            </a:r>
          </a:p>
          <a:p>
            <a:pPr marL="342900" indent="-342900" algn="just">
              <a:buFont typeface="Wingdings" panose="05000000000000000000" pitchFamily="2" charset="2"/>
              <a:buChar char="v"/>
            </a:pPr>
            <a:r>
              <a:rPr lang="sl-SI" sz="2400" dirty="0">
                <a:sym typeface="Wingdings" panose="05000000000000000000" pitchFamily="2" charset="2"/>
              </a:rPr>
              <a:t>Daljši programi z izobraževalnimi institucijami (≠ enkratne delavnice)</a:t>
            </a:r>
          </a:p>
          <a:p>
            <a:pPr marL="342900" indent="-342900" algn="just">
              <a:buFont typeface="Wingdings" panose="05000000000000000000" pitchFamily="2" charset="2"/>
              <a:buChar char="v"/>
            </a:pPr>
            <a:r>
              <a:rPr lang="sl-SI" sz="2400" dirty="0">
                <a:sym typeface="Wingdings" panose="05000000000000000000" pitchFamily="2" charset="2"/>
              </a:rPr>
              <a:t>Prijave kršitev</a:t>
            </a:r>
          </a:p>
          <a:p>
            <a:pPr marL="342900" indent="-342900" algn="just">
              <a:buFont typeface="Wingdings" panose="05000000000000000000" pitchFamily="2" charset="2"/>
              <a:buChar char="v"/>
            </a:pPr>
            <a:r>
              <a:rPr lang="sl-SI" sz="2400" dirty="0">
                <a:sym typeface="Wingdings" panose="05000000000000000000" pitchFamily="2" charset="2"/>
              </a:rPr>
              <a:t>Ozaveščanje (izkoristiti digitalizacijo!)</a:t>
            </a:r>
            <a:endParaRPr lang="sl-SI" sz="2400" dirty="0"/>
          </a:p>
          <a:p>
            <a:pPr marL="571500" indent="-571500" algn="just">
              <a:buFont typeface="Arial" panose="020B0604020202020204" pitchFamily="34" charset="0"/>
              <a:buChar char="•"/>
            </a:pPr>
            <a:endParaRPr lang="sl-SI"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15</a:t>
            </a:fld>
            <a:endParaRPr lang="sl-SI" dirty="0"/>
          </a:p>
        </p:txBody>
      </p:sp>
    </p:spTree>
    <p:extLst>
      <p:ext uri="{BB962C8B-B14F-4D97-AF65-F5344CB8AC3E}">
        <p14:creationId xmlns:p14="http://schemas.microsoft.com/office/powerpoint/2010/main" val="4143057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graphicFrame>
        <p:nvGraphicFramePr>
          <p:cNvPr id="6" name="Označba mesta vsebine 5"/>
          <p:cNvGraphicFramePr>
            <a:graphicFrameLocks noGrp="1"/>
          </p:cNvGraphicFramePr>
          <p:nvPr>
            <p:ph idx="1"/>
            <p:extLst>
              <p:ext uri="{D42A27DB-BD31-4B8C-83A1-F6EECF244321}">
                <p14:modId xmlns:p14="http://schemas.microsoft.com/office/powerpoint/2010/main" val="457049079"/>
              </p:ext>
            </p:extLst>
          </p:nvPr>
        </p:nvGraphicFramePr>
        <p:xfrm>
          <a:off x="197112" y="1204434"/>
          <a:ext cx="8339460" cy="48961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16</a:t>
            </a:fld>
            <a:endParaRPr lang="sl-SI" dirty="0"/>
          </a:p>
        </p:txBody>
      </p:sp>
    </p:spTree>
    <p:extLst>
      <p:ext uri="{BB962C8B-B14F-4D97-AF65-F5344CB8AC3E}">
        <p14:creationId xmlns:p14="http://schemas.microsoft.com/office/powerpoint/2010/main" val="1765343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sz="4800" b="1" dirty="0"/>
              <a:t>Prijava in pomoč</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17</a:t>
            </a:fld>
            <a:endParaRPr lang="sl-SI" dirty="0"/>
          </a:p>
        </p:txBody>
      </p:sp>
    </p:spTree>
    <p:extLst>
      <p:ext uri="{BB962C8B-B14F-4D97-AF65-F5344CB8AC3E}">
        <p14:creationId xmlns:p14="http://schemas.microsoft.com/office/powerpoint/2010/main" val="2533762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980728"/>
            <a:ext cx="8229600" cy="864096"/>
          </a:xfrm>
        </p:spPr>
        <p:txBody>
          <a:bodyPr/>
          <a:lstStyle/>
          <a:p>
            <a:r>
              <a:rPr lang="sl-SI" sz="4000" b="1" dirty="0"/>
              <a:t>Način prijave</a:t>
            </a:r>
          </a:p>
        </p:txBody>
      </p:sp>
      <p:sp>
        <p:nvSpPr>
          <p:cNvPr id="3" name="Označba mesta vsebine 2"/>
          <p:cNvSpPr>
            <a:spLocks noGrp="1"/>
          </p:cNvSpPr>
          <p:nvPr>
            <p:ph idx="1"/>
          </p:nvPr>
        </p:nvSpPr>
        <p:spPr>
          <a:xfrm>
            <a:off x="433873" y="1772816"/>
            <a:ext cx="8229600" cy="4104455"/>
          </a:xfrm>
        </p:spPr>
        <p:txBody>
          <a:bodyPr/>
          <a:lstStyle/>
          <a:p>
            <a:pPr marL="571500" indent="-571500" algn="just">
              <a:buFont typeface="Arial" panose="020B0604020202020204" pitchFamily="34" charset="0"/>
              <a:buChar char="•"/>
            </a:pPr>
            <a:r>
              <a:rPr lang="sl-SI" sz="2400" b="1" dirty="0"/>
              <a:t>Prijave po elektronski pošti</a:t>
            </a:r>
            <a:r>
              <a:rPr lang="sl-SI" sz="2400" dirty="0"/>
              <a:t>: bodite pozorni na pravilen mail – prijave na </a:t>
            </a:r>
            <a:r>
              <a:rPr lang="sl-SI" sz="2400" dirty="0">
                <a:hlinkClick r:id="rId2"/>
              </a:rPr>
              <a:t>prijava.srednji@acfslovenia.si</a:t>
            </a:r>
            <a:r>
              <a:rPr lang="sl-SI" sz="2400" dirty="0"/>
              <a:t>, vprašanja v zvezi z razpisom na </a:t>
            </a:r>
            <a:r>
              <a:rPr lang="sl-SI" sz="2400" dirty="0">
                <a:hlinkClick r:id="rId3"/>
              </a:rPr>
              <a:t>podpora@acfslovenia.si</a:t>
            </a:r>
            <a:r>
              <a:rPr lang="sl-SI" sz="2400" dirty="0"/>
              <a:t> </a:t>
            </a:r>
          </a:p>
          <a:p>
            <a:pPr marL="571500" indent="-571500" algn="just">
              <a:buFont typeface="Arial" panose="020B0604020202020204" pitchFamily="34" charset="0"/>
              <a:buChar char="•"/>
            </a:pPr>
            <a:r>
              <a:rPr lang="sl-SI" sz="2400" dirty="0"/>
              <a:t>Vsa komunikacija po oddaji po elektronski pošti</a:t>
            </a:r>
          </a:p>
          <a:p>
            <a:pPr marL="571500" indent="-571500" algn="just">
              <a:buFont typeface="Arial" panose="020B0604020202020204" pitchFamily="34" charset="0"/>
              <a:buChar char="•"/>
            </a:pPr>
            <a:r>
              <a:rPr lang="sl-SI" sz="2400" dirty="0"/>
              <a:t>S prijavami je bolje ne čakati na zadnji dan!!! </a:t>
            </a:r>
            <a:r>
              <a:rPr lang="sl-SI" sz="2400" b="1" dirty="0"/>
              <a:t>Preverite avtomatski odgovor, to je potrdilo, da je prijava prispela.</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18</a:t>
            </a:fld>
            <a:endParaRPr lang="sl-SI" dirty="0"/>
          </a:p>
        </p:txBody>
      </p:sp>
    </p:spTree>
    <p:extLst>
      <p:ext uri="{BB962C8B-B14F-4D97-AF65-F5344CB8AC3E}">
        <p14:creationId xmlns:p14="http://schemas.microsoft.com/office/powerpoint/2010/main" val="4285269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Ocenjevanje</a:t>
            </a:r>
            <a:r>
              <a:rPr lang="sl-SI" b="1" dirty="0"/>
              <a:t> </a:t>
            </a:r>
          </a:p>
        </p:txBody>
      </p:sp>
      <p:sp>
        <p:nvSpPr>
          <p:cNvPr id="3" name="Označba mesta vsebine 2"/>
          <p:cNvSpPr>
            <a:spLocks noGrp="1"/>
          </p:cNvSpPr>
          <p:nvPr>
            <p:ph idx="1"/>
          </p:nvPr>
        </p:nvSpPr>
        <p:spPr>
          <a:xfrm>
            <a:off x="433873" y="2123728"/>
            <a:ext cx="8229600" cy="3753543"/>
          </a:xfrm>
        </p:spPr>
        <p:txBody>
          <a:bodyPr/>
          <a:lstStyle/>
          <a:p>
            <a:pPr marL="571500" indent="-571500" algn="just">
              <a:buFont typeface="Arial" panose="020B0604020202020204" pitchFamily="34" charset="0"/>
              <a:buChar char="•"/>
            </a:pPr>
            <a:r>
              <a:rPr lang="sl-SI" sz="2400" dirty="0"/>
              <a:t>2 zunanja neodvisna ocenjevalca (+ tretji v primeru odstopanja 30% in več)</a:t>
            </a:r>
          </a:p>
          <a:p>
            <a:pPr marL="571500" indent="-571500" algn="just">
              <a:buFont typeface="Arial" panose="020B0604020202020204" pitchFamily="34" charset="0"/>
              <a:buChar char="•"/>
            </a:pPr>
            <a:r>
              <a:rPr lang="sl-SI" sz="2400" dirty="0"/>
              <a:t>Odbor za izbor projektov (pazi predvsem na upravičene prijavitelje in na cilje razpisa)</a:t>
            </a:r>
          </a:p>
          <a:p>
            <a:pPr marL="571500" indent="-571500" algn="just">
              <a:buFont typeface="Arial" panose="020B0604020202020204" pitchFamily="34" charset="0"/>
              <a:buChar char="•"/>
            </a:pPr>
            <a:r>
              <a:rPr lang="sl-SI" sz="2400" dirty="0"/>
              <a:t>Upravljalec sklada</a:t>
            </a:r>
          </a:p>
          <a:p>
            <a:pPr marL="571500" indent="-571500" algn="just">
              <a:buFont typeface="Arial" panose="020B0604020202020204" pitchFamily="34" charset="0"/>
              <a:buChar char="•"/>
            </a:pPr>
            <a:r>
              <a:rPr lang="sl-SI" sz="2400" dirty="0"/>
              <a:t>Pritožbena komisija (administrativna neupravičenost, zavrnitev projekta, nepravilnosti pri izvajanju programa: </a:t>
            </a:r>
            <a:r>
              <a:rPr lang="sl-SI" sz="2400" dirty="0">
                <a:hlinkClick r:id="rId2"/>
              </a:rPr>
              <a:t>pritozbe@acfslovenia.si</a:t>
            </a:r>
            <a:r>
              <a:rPr lang="sl-SI" sz="2400" dirty="0"/>
              <a:t>)  </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19</a:t>
            </a:fld>
            <a:endParaRPr lang="sl-SI" dirty="0"/>
          </a:p>
        </p:txBody>
      </p:sp>
    </p:spTree>
    <p:extLst>
      <p:ext uri="{BB962C8B-B14F-4D97-AF65-F5344CB8AC3E}">
        <p14:creationId xmlns:p14="http://schemas.microsoft.com/office/powerpoint/2010/main" val="1315718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Program delavnice</a:t>
            </a:r>
          </a:p>
        </p:txBody>
      </p:sp>
      <p:graphicFrame>
        <p:nvGraphicFramePr>
          <p:cNvPr id="6" name="Označba mesta vsebine 5"/>
          <p:cNvGraphicFramePr>
            <a:graphicFrameLocks noGrp="1"/>
          </p:cNvGraphicFramePr>
          <p:nvPr>
            <p:ph idx="1"/>
            <p:extLst>
              <p:ext uri="{D42A27DB-BD31-4B8C-83A1-F6EECF244321}">
                <p14:modId xmlns:p14="http://schemas.microsoft.com/office/powerpoint/2010/main" val="1984119999"/>
              </p:ext>
            </p:extLst>
          </p:nvPr>
        </p:nvGraphicFramePr>
        <p:xfrm>
          <a:off x="863588" y="2420888"/>
          <a:ext cx="7416824" cy="2977261"/>
        </p:xfrm>
        <a:graphic>
          <a:graphicData uri="http://schemas.openxmlformats.org/drawingml/2006/table">
            <a:tbl>
              <a:tblPr firstRow="1" firstCol="1" bandRow="1">
                <a:tableStyleId>{5C22544A-7EE6-4342-B048-85BDC9FD1C3A}</a:tableStyleId>
              </a:tblPr>
              <a:tblGrid>
                <a:gridCol w="1570631">
                  <a:extLst>
                    <a:ext uri="{9D8B030D-6E8A-4147-A177-3AD203B41FA5}">
                      <a16:colId xmlns:a16="http://schemas.microsoft.com/office/drawing/2014/main" val="3689124547"/>
                    </a:ext>
                  </a:extLst>
                </a:gridCol>
                <a:gridCol w="5846193">
                  <a:extLst>
                    <a:ext uri="{9D8B030D-6E8A-4147-A177-3AD203B41FA5}">
                      <a16:colId xmlns:a16="http://schemas.microsoft.com/office/drawing/2014/main" val="3318423123"/>
                    </a:ext>
                  </a:extLst>
                </a:gridCol>
              </a:tblGrid>
              <a:tr h="402842">
                <a:tc>
                  <a:txBody>
                    <a:bodyPr/>
                    <a:lstStyle/>
                    <a:p>
                      <a:pPr algn="just">
                        <a:lnSpc>
                          <a:spcPct val="107000"/>
                        </a:lnSpc>
                        <a:spcAft>
                          <a:spcPts val="0"/>
                        </a:spcAft>
                      </a:pPr>
                      <a:r>
                        <a:rPr lang="sl-SI" sz="2400" dirty="0">
                          <a:effectLst/>
                        </a:rPr>
                        <a:t>10.00 – 10.05</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algn="just" defTabSz="914400" rtl="0" eaLnBrk="1" latinLnBrk="0" hangingPunct="1">
                        <a:lnSpc>
                          <a:spcPct val="107000"/>
                        </a:lnSpc>
                        <a:spcAft>
                          <a:spcPts val="0"/>
                        </a:spcAft>
                      </a:pPr>
                      <a:r>
                        <a:rPr lang="sl-SI" sz="2400" b="0" kern="1200" dirty="0">
                          <a:solidFill>
                            <a:schemeClr val="dk1"/>
                          </a:solidFill>
                          <a:effectLst/>
                          <a:latin typeface="+mn-lt"/>
                          <a:ea typeface="+mn-ea"/>
                          <a:cs typeface="+mn-cs"/>
                        </a:rPr>
                        <a:t>Predstavitev Programa </a:t>
                      </a:r>
                      <a:r>
                        <a:rPr lang="sl-SI" sz="2400" b="0" kern="1200" dirty="0" err="1">
                          <a:solidFill>
                            <a:schemeClr val="dk1"/>
                          </a:solidFill>
                          <a:effectLst/>
                          <a:latin typeface="+mn-lt"/>
                          <a:ea typeface="+mn-ea"/>
                          <a:cs typeface="+mn-cs"/>
                        </a:rPr>
                        <a:t>Active</a:t>
                      </a:r>
                      <a:r>
                        <a:rPr lang="sl-SI" sz="2400" b="0" kern="1200" dirty="0">
                          <a:solidFill>
                            <a:schemeClr val="dk1"/>
                          </a:solidFill>
                          <a:effectLst/>
                          <a:latin typeface="+mn-lt"/>
                          <a:ea typeface="+mn-ea"/>
                          <a:cs typeface="+mn-cs"/>
                        </a:rPr>
                        <a:t> </a:t>
                      </a:r>
                      <a:r>
                        <a:rPr lang="sl-SI" sz="2400" b="0" kern="1200" dirty="0" err="1">
                          <a:solidFill>
                            <a:schemeClr val="dk1"/>
                          </a:solidFill>
                          <a:effectLst/>
                          <a:latin typeface="+mn-lt"/>
                          <a:ea typeface="+mn-ea"/>
                          <a:cs typeface="+mn-cs"/>
                        </a:rPr>
                        <a:t>Citizens</a:t>
                      </a:r>
                      <a:r>
                        <a:rPr lang="sl-SI" sz="2400" b="0" kern="1200" dirty="0">
                          <a:solidFill>
                            <a:schemeClr val="dk1"/>
                          </a:solidFill>
                          <a:effectLst/>
                          <a:latin typeface="+mn-lt"/>
                          <a:ea typeface="+mn-ea"/>
                          <a:cs typeface="+mn-cs"/>
                        </a:rPr>
                        <a:t> Fund v Sloveniji </a:t>
                      </a:r>
                    </a:p>
                  </a:txBody>
                  <a:tcPr marL="68580" marR="68580" marT="0" marB="0">
                    <a:solidFill>
                      <a:schemeClr val="bg1">
                        <a:lumMod val="95000"/>
                      </a:schemeClr>
                    </a:solidFill>
                  </a:tcPr>
                </a:tc>
                <a:extLst>
                  <a:ext uri="{0D108BD9-81ED-4DB2-BD59-A6C34878D82A}">
                    <a16:rowId xmlns:a16="http://schemas.microsoft.com/office/drawing/2014/main" val="130392463"/>
                  </a:ext>
                </a:extLst>
              </a:tr>
              <a:tr h="824336">
                <a:tc>
                  <a:txBody>
                    <a:bodyPr/>
                    <a:lstStyle/>
                    <a:p>
                      <a:pPr algn="just">
                        <a:lnSpc>
                          <a:spcPct val="107000"/>
                        </a:lnSpc>
                        <a:spcAft>
                          <a:spcPts val="0"/>
                        </a:spcAft>
                      </a:pPr>
                      <a:r>
                        <a:rPr lang="sl-SI" sz="2400" dirty="0">
                          <a:effectLst/>
                        </a:rPr>
                        <a:t>10.05 – 11.00</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sl-SI" sz="2400" b="0" i="0" kern="1200" dirty="0">
                          <a:solidFill>
                            <a:schemeClr val="dk1"/>
                          </a:solidFill>
                          <a:effectLst/>
                          <a:latin typeface="+mn-lt"/>
                          <a:ea typeface="+mn-ea"/>
                          <a:cs typeface="+mn-cs"/>
                        </a:rPr>
                        <a:t>Vsebinska predstavitev javnega razpisa: namen razpisa, upravičeni prijavitelji</a:t>
                      </a:r>
                    </a:p>
                    <a:p>
                      <a:r>
                        <a:rPr lang="sl-SI" sz="2400" b="0" i="1" kern="1200" dirty="0">
                          <a:solidFill>
                            <a:schemeClr val="dk1"/>
                          </a:solidFill>
                          <a:effectLst/>
                          <a:latin typeface="+mn-lt"/>
                          <a:ea typeface="+mn-ea"/>
                          <a:cs typeface="+mn-cs"/>
                        </a:rPr>
                        <a:t>Vprašanja in odgovori</a:t>
                      </a:r>
                      <a:endParaRPr lang="sl-SI" sz="2400" b="0" i="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518503390"/>
                  </a:ext>
                </a:extLst>
              </a:tr>
              <a:tr h="824336">
                <a:tc>
                  <a:txBody>
                    <a:bodyPr/>
                    <a:lstStyle/>
                    <a:p>
                      <a:pPr algn="just">
                        <a:lnSpc>
                          <a:spcPct val="107000"/>
                        </a:lnSpc>
                        <a:spcAft>
                          <a:spcPts val="0"/>
                        </a:spcAft>
                      </a:pPr>
                      <a:r>
                        <a:rPr lang="sl-SI" sz="2400" dirty="0">
                          <a:effectLst/>
                        </a:rPr>
                        <a:t>11.00 – 12.00</a:t>
                      </a:r>
                      <a:endParaRPr lang="sl-SI"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sl-SI" sz="2400" b="0" i="0" kern="1200" dirty="0">
                          <a:solidFill>
                            <a:schemeClr val="dk1"/>
                          </a:solidFill>
                          <a:effectLst/>
                          <a:latin typeface="+mn-lt"/>
                          <a:ea typeface="+mn-ea"/>
                          <a:cs typeface="+mn-cs"/>
                        </a:rPr>
                        <a:t>Izpolnjevanje prijavnice</a:t>
                      </a:r>
                    </a:p>
                    <a:p>
                      <a:r>
                        <a:rPr lang="sl-SI" sz="2400" b="0" i="0" kern="1200" dirty="0">
                          <a:solidFill>
                            <a:schemeClr val="dk1"/>
                          </a:solidFill>
                          <a:effectLst/>
                          <a:latin typeface="+mn-lt"/>
                          <a:ea typeface="+mn-ea"/>
                          <a:cs typeface="+mn-cs"/>
                        </a:rPr>
                        <a:t>Finančna pravila</a:t>
                      </a:r>
                    </a:p>
                    <a:p>
                      <a:r>
                        <a:rPr lang="sl-SI" sz="2400" b="0" i="1" kern="1200" dirty="0">
                          <a:solidFill>
                            <a:schemeClr val="dk1"/>
                          </a:solidFill>
                          <a:effectLst/>
                          <a:latin typeface="+mn-lt"/>
                          <a:ea typeface="+mn-ea"/>
                          <a:cs typeface="+mn-cs"/>
                        </a:rPr>
                        <a:t>Vprašanja in odgovori</a:t>
                      </a:r>
                      <a:endParaRPr lang="sl-SI" sz="2400" b="0" i="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3775965088"/>
                  </a:ext>
                </a:extLst>
              </a:tr>
            </a:tbl>
          </a:graphicData>
        </a:graphic>
      </p:graphicFrame>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2</a:t>
            </a:fld>
            <a:endParaRPr lang="sl-SI" dirty="0"/>
          </a:p>
        </p:txBody>
      </p:sp>
    </p:spTree>
    <p:extLst>
      <p:ext uri="{BB962C8B-B14F-4D97-AF65-F5344CB8AC3E}">
        <p14:creationId xmlns:p14="http://schemas.microsoft.com/office/powerpoint/2010/main" val="99694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692696"/>
            <a:ext cx="8229600" cy="1431032"/>
          </a:xfrm>
        </p:spPr>
        <p:txBody>
          <a:bodyPr/>
          <a:lstStyle/>
          <a:p>
            <a:r>
              <a:rPr lang="sl-SI" sz="4000" b="1" dirty="0"/>
              <a:t>Pomoč prijaviteljem</a:t>
            </a:r>
          </a:p>
        </p:txBody>
      </p:sp>
      <p:sp>
        <p:nvSpPr>
          <p:cNvPr id="3" name="Označba mesta vsebine 2"/>
          <p:cNvSpPr>
            <a:spLocks noGrp="1"/>
          </p:cNvSpPr>
          <p:nvPr>
            <p:ph idx="1"/>
          </p:nvPr>
        </p:nvSpPr>
        <p:spPr>
          <a:xfrm>
            <a:off x="433873" y="1772816"/>
            <a:ext cx="8229600" cy="4104455"/>
          </a:xfrm>
        </p:spPr>
        <p:txBody>
          <a:bodyPr/>
          <a:lstStyle/>
          <a:p>
            <a:pPr marL="571500" indent="-571500" algn="just">
              <a:buFont typeface="Arial" panose="020B0604020202020204" pitchFamily="34" charset="0"/>
              <a:buChar char="•"/>
            </a:pPr>
            <a:r>
              <a:rPr lang="sl-SI" sz="2400" dirty="0"/>
              <a:t>Po elektronski pošti in telefonu do 15. 1. 2023 (</a:t>
            </a:r>
            <a:r>
              <a:rPr lang="sl-SI" sz="2400" dirty="0">
                <a:hlinkClick r:id="rId2"/>
              </a:rPr>
              <a:t>podpora@acfslovenia.si</a:t>
            </a:r>
            <a:r>
              <a:rPr lang="sl-SI" sz="2400" dirty="0"/>
              <a:t>), Veronika Vodlan in Emilija Kastelic (01 542 14 22), Tina Cigler (07 39 39 311) in Brigita Horvat (02 234 21 27)</a:t>
            </a:r>
          </a:p>
          <a:p>
            <a:pPr marL="571500" indent="-571500" algn="just">
              <a:buFont typeface="Arial" panose="020B0604020202020204" pitchFamily="34" charset="0"/>
              <a:buChar char="•"/>
            </a:pPr>
            <a:r>
              <a:rPr lang="sl-SI" sz="2400" dirty="0"/>
              <a:t>Tedensko osveževanje V&amp;O: </a:t>
            </a:r>
            <a:r>
              <a:rPr lang="sl-SI" sz="2400" dirty="0">
                <a:hlinkClick r:id="rId3"/>
              </a:rPr>
              <a:t>https://acfslovenia.si/faq/</a:t>
            </a:r>
            <a:endParaRPr lang="sl-SI" sz="2400" dirty="0"/>
          </a:p>
          <a:p>
            <a:pPr marL="571500" indent="-571500" algn="just">
              <a:buFont typeface="Arial" panose="020B0604020202020204" pitchFamily="34" charset="0"/>
              <a:buChar char="•"/>
            </a:pPr>
            <a:r>
              <a:rPr lang="sl-SI" sz="2400" dirty="0"/>
              <a:t>Svetovanje za razvoj projektnih idej po telefonu</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20</a:t>
            </a:fld>
            <a:endParaRPr lang="sl-SI" dirty="0"/>
          </a:p>
        </p:txBody>
      </p:sp>
    </p:spTree>
    <p:extLst>
      <p:ext uri="{BB962C8B-B14F-4D97-AF65-F5344CB8AC3E}">
        <p14:creationId xmlns:p14="http://schemas.microsoft.com/office/powerpoint/2010/main" val="40257020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r>
              <a:rPr lang="sl-SI" sz="5000" b="1" dirty="0"/>
              <a:t>Poudarki prijavnice </a:t>
            </a:r>
          </a:p>
        </p:txBody>
      </p:sp>
      <p:sp>
        <p:nvSpPr>
          <p:cNvPr id="4" name="Ograda noge 3"/>
          <p:cNvSpPr>
            <a:spLocks noGrp="1"/>
          </p:cNvSpPr>
          <p:nvPr>
            <p:ph type="ftr" sz="quarter" idx="11"/>
          </p:nvPr>
        </p:nvSpPr>
        <p:spPr/>
        <p:txBody>
          <a:bodyPr/>
          <a:lstStyle/>
          <a:p>
            <a:endParaRPr lang="sl-SI" dirty="0"/>
          </a:p>
        </p:txBody>
      </p:sp>
      <p:sp>
        <p:nvSpPr>
          <p:cNvPr id="5" name="Ograda številke diapozitiva 4"/>
          <p:cNvSpPr>
            <a:spLocks noGrp="1"/>
          </p:cNvSpPr>
          <p:nvPr>
            <p:ph type="sldNum" sz="quarter" idx="12"/>
          </p:nvPr>
        </p:nvSpPr>
        <p:spPr/>
        <p:txBody>
          <a:bodyPr/>
          <a:lstStyle/>
          <a:p>
            <a:fld id="{F2EDC841-7BBA-44EC-9AFF-238434F2D85C}" type="slidenum">
              <a:rPr lang="sl-SI" smtClean="0"/>
              <a:t>21</a:t>
            </a:fld>
            <a:endParaRPr lang="sl-SI" dirty="0"/>
          </a:p>
        </p:txBody>
      </p:sp>
    </p:spTree>
    <p:extLst>
      <p:ext uri="{BB962C8B-B14F-4D97-AF65-F5344CB8AC3E}">
        <p14:creationId xmlns:p14="http://schemas.microsoft.com/office/powerpoint/2010/main" val="1104640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1124744"/>
            <a:ext cx="8229600" cy="720080"/>
          </a:xfrm>
        </p:spPr>
        <p:txBody>
          <a:bodyPr/>
          <a:lstStyle/>
          <a:p>
            <a:r>
              <a:rPr lang="sl-SI" sz="4000" b="1" dirty="0"/>
              <a:t>Povzetek projekta</a:t>
            </a:r>
          </a:p>
        </p:txBody>
      </p:sp>
      <p:sp>
        <p:nvSpPr>
          <p:cNvPr id="3" name="Ograda vsebine 2"/>
          <p:cNvSpPr>
            <a:spLocks noGrp="1"/>
          </p:cNvSpPr>
          <p:nvPr>
            <p:ph idx="1"/>
          </p:nvPr>
        </p:nvSpPr>
        <p:spPr>
          <a:xfrm>
            <a:off x="433873" y="2060848"/>
            <a:ext cx="8229600" cy="3816423"/>
          </a:xfrm>
        </p:spPr>
        <p:txBody>
          <a:bodyPr/>
          <a:lstStyle/>
          <a:p>
            <a:pPr marL="571500" indent="-571500" algn="l">
              <a:buFont typeface="Wingdings" panose="05000000000000000000" pitchFamily="2" charset="2"/>
              <a:buChar char="§"/>
            </a:pPr>
            <a:r>
              <a:rPr lang="sl-SI" sz="2400" dirty="0"/>
              <a:t>Izpolnite šele na koncu, ko boste končali z definiranjem problema in rešitev</a:t>
            </a:r>
          </a:p>
          <a:p>
            <a:pPr marL="571500" indent="-571500" algn="l">
              <a:buFont typeface="Wingdings" panose="05000000000000000000" pitchFamily="2" charset="2"/>
              <a:buChar char="§"/>
            </a:pPr>
            <a:endParaRPr lang="sl-SI" sz="2400" u="sng" dirty="0"/>
          </a:p>
          <a:p>
            <a:pPr marL="571500" indent="-571500" algn="l">
              <a:buFont typeface="Wingdings" panose="05000000000000000000" pitchFamily="2" charset="2"/>
              <a:buChar char="§"/>
            </a:pPr>
            <a:r>
              <a:rPr lang="sl-SI" sz="2400" dirty="0"/>
              <a:t>Ne uporabljajte kratic in okrajšav – povzetek ocenjevalci preberejo najprej, zato je zelo pomembno, da kratko in jasno predstavite glavni namen vašega projekta in aktivnosti</a:t>
            </a:r>
          </a:p>
          <a:p>
            <a:pPr algn="l"/>
            <a:endParaRPr lang="sl-SI" sz="2400" u="sng" dirty="0"/>
          </a:p>
        </p:txBody>
      </p:sp>
      <p:sp>
        <p:nvSpPr>
          <p:cNvPr id="4" name="Ograda noge 3"/>
          <p:cNvSpPr>
            <a:spLocks noGrp="1"/>
          </p:cNvSpPr>
          <p:nvPr>
            <p:ph type="ftr" sz="quarter" idx="11"/>
          </p:nvPr>
        </p:nvSpPr>
        <p:spPr/>
        <p:txBody>
          <a:bodyPr/>
          <a:lstStyle/>
          <a:p>
            <a:endParaRPr lang="sl-SI" dirty="0"/>
          </a:p>
        </p:txBody>
      </p:sp>
      <p:sp>
        <p:nvSpPr>
          <p:cNvPr id="5" name="Ograda številke diapozitiva 4"/>
          <p:cNvSpPr>
            <a:spLocks noGrp="1"/>
          </p:cNvSpPr>
          <p:nvPr>
            <p:ph type="sldNum" sz="quarter" idx="12"/>
          </p:nvPr>
        </p:nvSpPr>
        <p:spPr/>
        <p:txBody>
          <a:bodyPr/>
          <a:lstStyle/>
          <a:p>
            <a:fld id="{F2EDC841-7BBA-44EC-9AFF-238434F2D85C}" type="slidenum">
              <a:rPr lang="sl-SI" smtClean="0"/>
              <a:t>22</a:t>
            </a:fld>
            <a:endParaRPr lang="sl-SI" dirty="0"/>
          </a:p>
        </p:txBody>
      </p:sp>
    </p:spTree>
    <p:extLst>
      <p:ext uri="{BB962C8B-B14F-4D97-AF65-F5344CB8AC3E}">
        <p14:creationId xmlns:p14="http://schemas.microsoft.com/office/powerpoint/2010/main" val="3540142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1124744"/>
            <a:ext cx="8229600" cy="720080"/>
          </a:xfrm>
        </p:spPr>
        <p:txBody>
          <a:bodyPr/>
          <a:lstStyle/>
          <a:p>
            <a:r>
              <a:rPr lang="sl-SI" sz="4000" b="1" dirty="0"/>
              <a:t>Problem : rešitev</a:t>
            </a:r>
          </a:p>
        </p:txBody>
      </p:sp>
      <p:sp>
        <p:nvSpPr>
          <p:cNvPr id="3" name="Ograda vsebine 2"/>
          <p:cNvSpPr>
            <a:spLocks noGrp="1"/>
          </p:cNvSpPr>
          <p:nvPr>
            <p:ph idx="1"/>
          </p:nvPr>
        </p:nvSpPr>
        <p:spPr>
          <a:xfrm>
            <a:off x="433873" y="2060848"/>
            <a:ext cx="8229600" cy="3816423"/>
          </a:xfrm>
        </p:spPr>
        <p:txBody>
          <a:bodyPr/>
          <a:lstStyle/>
          <a:p>
            <a:pPr marL="571500" indent="-571500" algn="l">
              <a:buFont typeface="Wingdings" panose="05000000000000000000" pitchFamily="2" charset="2"/>
              <a:buChar char="§"/>
            </a:pPr>
            <a:r>
              <a:rPr lang="sl-SI" sz="2400" u="sng" dirty="0"/>
              <a:t>Opredelitev problema</a:t>
            </a:r>
            <a:r>
              <a:rPr lang="sl-SI" sz="2400" dirty="0"/>
              <a:t>: bodite </a:t>
            </a:r>
            <a:r>
              <a:rPr lang="sl-SI" sz="2400" b="1" dirty="0"/>
              <a:t>konkretni</a:t>
            </a:r>
            <a:r>
              <a:rPr lang="sl-SI" sz="2400" dirty="0"/>
              <a:t>, raziščite tudi, kaj je že bilo narejeno in kako je vplivalo (ali pa ni) na problem</a:t>
            </a:r>
          </a:p>
          <a:p>
            <a:pPr marL="571500" indent="-571500" algn="l">
              <a:buFont typeface="Wingdings" panose="05000000000000000000" pitchFamily="2" charset="2"/>
              <a:buChar char="§"/>
            </a:pPr>
            <a:r>
              <a:rPr lang="sl-SI" sz="2400" u="sng" dirty="0"/>
              <a:t>Opredelitev rešitve</a:t>
            </a:r>
            <a:r>
              <a:rPr lang="sl-SI" sz="2400" dirty="0"/>
              <a:t>: bodite </a:t>
            </a:r>
            <a:r>
              <a:rPr lang="sl-SI" sz="2400" b="1" dirty="0"/>
              <a:t>konkretni</a:t>
            </a:r>
            <a:r>
              <a:rPr lang="sl-SI" sz="2400" dirty="0"/>
              <a:t>, pojasnite, kako boste rešili problem – zapišite tudi, kaj je že bilo narejeno in zakaj je ali ni delovalo (ocenjevalke poznajo področja, ne ignorirajte dela, ki ga je že opravil kdo drug!). Napišite, kako se boste izognili napakam, ki so jih storili drugi? Zakaj bo vaš projekt boljši? Zakaj je vaša rešitev najboljša?</a:t>
            </a:r>
          </a:p>
          <a:p>
            <a:pPr algn="l"/>
            <a:endParaRPr lang="sl-SI" sz="2400" u="sng" dirty="0"/>
          </a:p>
        </p:txBody>
      </p:sp>
      <p:sp>
        <p:nvSpPr>
          <p:cNvPr id="4" name="Ograda noge 3"/>
          <p:cNvSpPr>
            <a:spLocks noGrp="1"/>
          </p:cNvSpPr>
          <p:nvPr>
            <p:ph type="ftr" sz="quarter" idx="11"/>
          </p:nvPr>
        </p:nvSpPr>
        <p:spPr/>
        <p:txBody>
          <a:bodyPr/>
          <a:lstStyle/>
          <a:p>
            <a:endParaRPr lang="sl-SI" dirty="0"/>
          </a:p>
        </p:txBody>
      </p:sp>
      <p:sp>
        <p:nvSpPr>
          <p:cNvPr id="5" name="Ograda številke diapozitiva 4"/>
          <p:cNvSpPr>
            <a:spLocks noGrp="1"/>
          </p:cNvSpPr>
          <p:nvPr>
            <p:ph type="sldNum" sz="quarter" idx="12"/>
          </p:nvPr>
        </p:nvSpPr>
        <p:spPr/>
        <p:txBody>
          <a:bodyPr/>
          <a:lstStyle/>
          <a:p>
            <a:fld id="{F2EDC841-7BBA-44EC-9AFF-238434F2D85C}" type="slidenum">
              <a:rPr lang="sl-SI" smtClean="0"/>
              <a:t>23</a:t>
            </a:fld>
            <a:endParaRPr lang="sl-SI" dirty="0"/>
          </a:p>
        </p:txBody>
      </p:sp>
    </p:spTree>
    <p:extLst>
      <p:ext uri="{BB962C8B-B14F-4D97-AF65-F5344CB8AC3E}">
        <p14:creationId xmlns:p14="http://schemas.microsoft.com/office/powerpoint/2010/main" val="17814545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1052736"/>
            <a:ext cx="8229600" cy="792086"/>
          </a:xfrm>
        </p:spPr>
        <p:txBody>
          <a:bodyPr/>
          <a:lstStyle/>
          <a:p>
            <a:r>
              <a:rPr lang="sl-SI" sz="4000" b="1" dirty="0"/>
              <a:t>Načrt aktivnosti</a:t>
            </a:r>
          </a:p>
        </p:txBody>
      </p:sp>
      <p:sp>
        <p:nvSpPr>
          <p:cNvPr id="3" name="Ograda vsebine 2"/>
          <p:cNvSpPr>
            <a:spLocks noGrp="1"/>
          </p:cNvSpPr>
          <p:nvPr>
            <p:ph idx="1"/>
          </p:nvPr>
        </p:nvSpPr>
        <p:spPr>
          <a:xfrm>
            <a:off x="433873" y="1916832"/>
            <a:ext cx="8229600" cy="3960439"/>
          </a:xfrm>
        </p:spPr>
        <p:txBody>
          <a:bodyPr/>
          <a:lstStyle/>
          <a:p>
            <a:pPr marL="571500" indent="-571500" algn="l">
              <a:buFont typeface="Wingdings" panose="05000000000000000000" pitchFamily="2" charset="2"/>
              <a:buChar char="§"/>
            </a:pPr>
            <a:r>
              <a:rPr lang="sl-SI" sz="2400" dirty="0"/>
              <a:t>Več aktivnosti ne pomeni več točk. Raje manj in bolj intenzivno, kot več in površno. </a:t>
            </a:r>
          </a:p>
          <a:p>
            <a:pPr marL="571500" indent="-571500" algn="l">
              <a:buFont typeface="Wingdings" panose="05000000000000000000" pitchFamily="2" charset="2"/>
              <a:buChar char="§"/>
            </a:pPr>
            <a:endParaRPr lang="sl-SI" sz="2400" dirty="0"/>
          </a:p>
          <a:p>
            <a:pPr marL="571500" indent="-571500" algn="l">
              <a:buFont typeface="Wingdings" panose="05000000000000000000" pitchFamily="2" charset="2"/>
              <a:buChar char="§"/>
            </a:pPr>
            <a:r>
              <a:rPr lang="sl-SI" sz="2400" dirty="0"/>
              <a:t>Želimo si sprememb, ne le kljukic.</a:t>
            </a:r>
          </a:p>
          <a:p>
            <a:pPr marL="571500" indent="-571500" algn="l">
              <a:buFont typeface="Wingdings" panose="05000000000000000000" pitchFamily="2" charset="2"/>
              <a:buChar char="§"/>
            </a:pPr>
            <a:endParaRPr lang="sl-SI" sz="2400" dirty="0"/>
          </a:p>
          <a:p>
            <a:pPr marL="571500" indent="-571500" algn="l">
              <a:buFont typeface="Wingdings" panose="05000000000000000000" pitchFamily="2" charset="2"/>
              <a:buChar char="§"/>
            </a:pPr>
            <a:r>
              <a:rPr lang="sl-SI" sz="2400" dirty="0"/>
              <a:t>Pazite na to, da so aktivnosti res prilagojene ciljnim skupinam</a:t>
            </a:r>
          </a:p>
        </p:txBody>
      </p:sp>
      <p:sp>
        <p:nvSpPr>
          <p:cNvPr id="4" name="Ograda noge 3"/>
          <p:cNvSpPr>
            <a:spLocks noGrp="1"/>
          </p:cNvSpPr>
          <p:nvPr>
            <p:ph type="ftr" sz="quarter" idx="11"/>
          </p:nvPr>
        </p:nvSpPr>
        <p:spPr/>
        <p:txBody>
          <a:bodyPr/>
          <a:lstStyle/>
          <a:p>
            <a:endParaRPr lang="sl-SI" dirty="0"/>
          </a:p>
        </p:txBody>
      </p:sp>
      <p:sp>
        <p:nvSpPr>
          <p:cNvPr id="5" name="Ograda številke diapozitiva 4"/>
          <p:cNvSpPr>
            <a:spLocks noGrp="1"/>
          </p:cNvSpPr>
          <p:nvPr>
            <p:ph type="sldNum" sz="quarter" idx="12"/>
          </p:nvPr>
        </p:nvSpPr>
        <p:spPr/>
        <p:txBody>
          <a:bodyPr/>
          <a:lstStyle/>
          <a:p>
            <a:fld id="{F2EDC841-7BBA-44EC-9AFF-238434F2D85C}" type="slidenum">
              <a:rPr lang="sl-SI" smtClean="0"/>
              <a:t>24</a:t>
            </a:fld>
            <a:endParaRPr lang="sl-SI" dirty="0"/>
          </a:p>
        </p:txBody>
      </p:sp>
    </p:spTree>
    <p:extLst>
      <p:ext uri="{BB962C8B-B14F-4D97-AF65-F5344CB8AC3E}">
        <p14:creationId xmlns:p14="http://schemas.microsoft.com/office/powerpoint/2010/main" val="38970673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1124744"/>
            <a:ext cx="8229600" cy="720080"/>
          </a:xfrm>
        </p:spPr>
        <p:txBody>
          <a:bodyPr/>
          <a:lstStyle/>
          <a:p>
            <a:r>
              <a:rPr lang="sl-SI" sz="4000" b="1" dirty="0"/>
              <a:t>Vsebina projekta</a:t>
            </a:r>
          </a:p>
        </p:txBody>
      </p:sp>
      <p:sp>
        <p:nvSpPr>
          <p:cNvPr id="3" name="Ograda vsebine 2"/>
          <p:cNvSpPr>
            <a:spLocks noGrp="1"/>
          </p:cNvSpPr>
          <p:nvPr>
            <p:ph idx="1"/>
          </p:nvPr>
        </p:nvSpPr>
        <p:spPr>
          <a:xfrm>
            <a:off x="435074" y="2090674"/>
            <a:ext cx="8229600" cy="3816423"/>
          </a:xfrm>
        </p:spPr>
        <p:txBody>
          <a:bodyPr/>
          <a:lstStyle/>
          <a:p>
            <a:pPr marL="571500" indent="-571500" algn="l">
              <a:buFont typeface="Wingdings" panose="05000000000000000000" pitchFamily="2" charset="2"/>
              <a:buChar char="§"/>
            </a:pPr>
            <a:r>
              <a:rPr lang="sl-SI" sz="2400" u="sng" dirty="0"/>
              <a:t>Ciljne skupine:</a:t>
            </a:r>
            <a:r>
              <a:rPr lang="sl-SI" sz="2400" b="1" dirty="0"/>
              <a:t> konkretnost</a:t>
            </a:r>
            <a:r>
              <a:rPr lang="sl-SI" sz="2400" dirty="0"/>
              <a:t> in razbitost ciljnih skupin, tudi aktivnosti, če je to potrebno (</a:t>
            </a:r>
            <a:r>
              <a:rPr lang="sl-SI" sz="2400" b="1" dirty="0">
                <a:solidFill>
                  <a:srgbClr val="FF0000"/>
                </a:solidFill>
              </a:rPr>
              <a:t>splošna javnost </a:t>
            </a:r>
            <a:r>
              <a:rPr lang="sl-SI" sz="2400" dirty="0"/>
              <a:t>ne obstaja! Komu konkretno so aktivnosti namenjene – npr. ženskam starim od 15 – 18 let, ki obiskujejo srednjo šolo in imajo slabši učni uspeh ter manj spodbudno družinsko okolje)</a:t>
            </a:r>
          </a:p>
          <a:p>
            <a:pPr marL="571500" indent="-571500" algn="l">
              <a:buFont typeface="Wingdings" panose="05000000000000000000" pitchFamily="2" charset="2"/>
              <a:buChar char="§"/>
            </a:pPr>
            <a:r>
              <a:rPr lang="sl-SI" sz="2400" dirty="0"/>
              <a:t>Vsaka ciljna skupina ima svoje potrebe, zato potrebuje tudi različne rešitve in pristope (15-letnic ne morete nagovarjati prek FB, 35 pa ne prek Tik-toka).</a:t>
            </a:r>
          </a:p>
          <a:p>
            <a:pPr algn="l"/>
            <a:endParaRPr lang="sl-SI" sz="2400" u="sng" dirty="0"/>
          </a:p>
        </p:txBody>
      </p:sp>
      <p:sp>
        <p:nvSpPr>
          <p:cNvPr id="4" name="Ograda noge 3"/>
          <p:cNvSpPr>
            <a:spLocks noGrp="1"/>
          </p:cNvSpPr>
          <p:nvPr>
            <p:ph type="ftr" sz="quarter" idx="11"/>
          </p:nvPr>
        </p:nvSpPr>
        <p:spPr/>
        <p:txBody>
          <a:bodyPr/>
          <a:lstStyle/>
          <a:p>
            <a:endParaRPr lang="sl-SI" dirty="0"/>
          </a:p>
        </p:txBody>
      </p:sp>
      <p:sp>
        <p:nvSpPr>
          <p:cNvPr id="5" name="Ograda številke diapozitiva 4"/>
          <p:cNvSpPr>
            <a:spLocks noGrp="1"/>
          </p:cNvSpPr>
          <p:nvPr>
            <p:ph type="sldNum" sz="quarter" idx="12"/>
          </p:nvPr>
        </p:nvSpPr>
        <p:spPr/>
        <p:txBody>
          <a:bodyPr/>
          <a:lstStyle/>
          <a:p>
            <a:fld id="{F2EDC841-7BBA-44EC-9AFF-238434F2D85C}" type="slidenum">
              <a:rPr lang="sl-SI" smtClean="0"/>
              <a:t>25</a:t>
            </a:fld>
            <a:endParaRPr lang="sl-SI" dirty="0"/>
          </a:p>
        </p:txBody>
      </p:sp>
    </p:spTree>
    <p:extLst>
      <p:ext uri="{BB962C8B-B14F-4D97-AF65-F5344CB8AC3E}">
        <p14:creationId xmlns:p14="http://schemas.microsoft.com/office/powerpoint/2010/main" val="1152905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980728"/>
            <a:ext cx="8229600" cy="628178"/>
          </a:xfrm>
        </p:spPr>
        <p:txBody>
          <a:bodyPr/>
          <a:lstStyle/>
          <a:p>
            <a:r>
              <a:rPr lang="sl-SI" sz="4000" b="1" dirty="0"/>
              <a:t>Rezultati in tveganja</a:t>
            </a:r>
            <a:r>
              <a:rPr lang="sl-SI" dirty="0"/>
              <a:t> </a:t>
            </a:r>
          </a:p>
        </p:txBody>
      </p:sp>
      <p:sp>
        <p:nvSpPr>
          <p:cNvPr id="3" name="Ograda vsebine 2"/>
          <p:cNvSpPr>
            <a:spLocks noGrp="1"/>
          </p:cNvSpPr>
          <p:nvPr>
            <p:ph idx="1"/>
          </p:nvPr>
        </p:nvSpPr>
        <p:spPr>
          <a:xfrm>
            <a:off x="433873" y="1772816"/>
            <a:ext cx="8229600" cy="4104456"/>
          </a:xfrm>
        </p:spPr>
        <p:txBody>
          <a:bodyPr/>
          <a:lstStyle/>
          <a:p>
            <a:pPr marL="571500" indent="-571500" algn="l">
              <a:buFont typeface="Wingdings" panose="05000000000000000000" pitchFamily="2" charset="2"/>
              <a:buChar char="§"/>
            </a:pPr>
            <a:r>
              <a:rPr lang="sl-SI" sz="2600" dirty="0"/>
              <a:t>Pri rezultatih izhajajte iz problema – kakšen bo vaš prispevek k rešitvi? Rezultate konkretizirajte –povečanje števila prijav diskriminacije iz 150 primerov letno na 170; 50 % manj prometnih nesreč, na nevarnem ovinku. </a:t>
            </a:r>
          </a:p>
          <a:p>
            <a:pPr marL="571500" indent="-571500" algn="l">
              <a:buFont typeface="Wingdings" panose="05000000000000000000" pitchFamily="2" charset="2"/>
              <a:buChar char="§"/>
            </a:pPr>
            <a:r>
              <a:rPr lang="sl-SI" sz="2600" dirty="0"/>
              <a:t>Zelo pomembno, da premislite o tveganjih na ravni aktivnosti (kaj lahko gre tam narobe oz. o čem vse morate razmišljati). Kaj boste naredili, če z načrtovanimi aktivnostmi ne boste nič bližje cilju? Kateri so še drugi načini, da lahko naslovite problem? </a:t>
            </a:r>
            <a:endParaRPr lang="sl-SI" dirty="0"/>
          </a:p>
        </p:txBody>
      </p:sp>
      <p:sp>
        <p:nvSpPr>
          <p:cNvPr id="4" name="Ograda noge 3"/>
          <p:cNvSpPr>
            <a:spLocks noGrp="1"/>
          </p:cNvSpPr>
          <p:nvPr>
            <p:ph type="ftr" sz="quarter" idx="11"/>
          </p:nvPr>
        </p:nvSpPr>
        <p:spPr/>
        <p:txBody>
          <a:bodyPr/>
          <a:lstStyle/>
          <a:p>
            <a:endParaRPr lang="sl-SI" dirty="0"/>
          </a:p>
        </p:txBody>
      </p:sp>
      <p:sp>
        <p:nvSpPr>
          <p:cNvPr id="5" name="Ograda številke diapozitiva 4"/>
          <p:cNvSpPr>
            <a:spLocks noGrp="1"/>
          </p:cNvSpPr>
          <p:nvPr>
            <p:ph type="sldNum" sz="quarter" idx="12"/>
          </p:nvPr>
        </p:nvSpPr>
        <p:spPr/>
        <p:txBody>
          <a:bodyPr/>
          <a:lstStyle/>
          <a:p>
            <a:fld id="{F2EDC841-7BBA-44EC-9AFF-238434F2D85C}" type="slidenum">
              <a:rPr lang="sl-SI" smtClean="0"/>
              <a:t>26</a:t>
            </a:fld>
            <a:endParaRPr lang="sl-SI" dirty="0"/>
          </a:p>
        </p:txBody>
      </p:sp>
    </p:spTree>
    <p:extLst>
      <p:ext uri="{BB962C8B-B14F-4D97-AF65-F5344CB8AC3E}">
        <p14:creationId xmlns:p14="http://schemas.microsoft.com/office/powerpoint/2010/main" val="28132723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4767" y="980728"/>
            <a:ext cx="8155791" cy="648072"/>
          </a:xfrm>
        </p:spPr>
        <p:txBody>
          <a:bodyPr/>
          <a:lstStyle/>
          <a:p>
            <a:r>
              <a:rPr lang="sl-SI" b="1" dirty="0"/>
              <a:t>Finančni poudarki</a:t>
            </a:r>
          </a:p>
        </p:txBody>
      </p:sp>
      <p:sp>
        <p:nvSpPr>
          <p:cNvPr id="3" name="Označba mesta vsebine 2"/>
          <p:cNvSpPr>
            <a:spLocks noGrp="1"/>
          </p:cNvSpPr>
          <p:nvPr>
            <p:ph idx="1"/>
          </p:nvPr>
        </p:nvSpPr>
        <p:spPr>
          <a:xfrm>
            <a:off x="400088" y="1891854"/>
            <a:ext cx="8252927" cy="4332970"/>
          </a:xfrm>
        </p:spPr>
        <p:txBody>
          <a:bodyPr/>
          <a:lstStyle/>
          <a:p>
            <a:pPr algn="just"/>
            <a:r>
              <a:rPr lang="sl-SI" sz="2400" dirty="0"/>
              <a:t>V finančni načrt se vpišejo stroški projekta. </a:t>
            </a:r>
          </a:p>
          <a:p>
            <a:pPr algn="just"/>
            <a:r>
              <a:rPr lang="sl-SI" sz="2400" dirty="0"/>
              <a:t>Kategorije stroškov:</a:t>
            </a:r>
          </a:p>
          <a:p>
            <a:pPr marL="1314450" lvl="1" indent="-571500" algn="just">
              <a:buFont typeface="Arial" panose="020B0604020202020204" pitchFamily="34" charset="0"/>
              <a:buChar char="•"/>
            </a:pPr>
            <a:r>
              <a:rPr lang="sl-SI" sz="2400" dirty="0"/>
              <a:t>Stroški osebja</a:t>
            </a:r>
          </a:p>
          <a:p>
            <a:pPr marL="1314450" lvl="1" indent="-571500" algn="just">
              <a:buFont typeface="Arial" panose="020B0604020202020204" pitchFamily="34" charset="0"/>
              <a:buChar char="•"/>
            </a:pPr>
            <a:r>
              <a:rPr lang="sl-SI" sz="2400" dirty="0"/>
              <a:t>Stroški potovanj</a:t>
            </a:r>
          </a:p>
          <a:p>
            <a:pPr marL="1314450" lvl="1" indent="-571500" algn="just">
              <a:buFont typeface="Arial" panose="020B0604020202020204" pitchFamily="34" charset="0"/>
              <a:buChar char="•"/>
            </a:pPr>
            <a:r>
              <a:rPr lang="sl-SI" sz="2400" dirty="0"/>
              <a:t>Stroški zunanjih izvajalcev</a:t>
            </a:r>
          </a:p>
          <a:p>
            <a:pPr marL="1314450" lvl="1" indent="-571500" algn="just">
              <a:buFont typeface="Arial" panose="020B0604020202020204" pitchFamily="34" charset="0"/>
              <a:buChar char="•"/>
            </a:pPr>
            <a:r>
              <a:rPr lang="sl-SI" sz="2400" dirty="0"/>
              <a:t>Stroški nakupa/najema opreme in obnove nepremičnin</a:t>
            </a:r>
          </a:p>
          <a:p>
            <a:pPr marL="1314450" lvl="1" indent="-571500" algn="just">
              <a:buFont typeface="Arial" panose="020B0604020202020204" pitchFamily="34" charset="0"/>
              <a:buChar char="•"/>
            </a:pPr>
            <a:r>
              <a:rPr lang="sl-SI" sz="2400" dirty="0"/>
              <a:t>Posredni stroški</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27</a:t>
            </a:fld>
            <a:endParaRPr lang="sl-SI" dirty="0"/>
          </a:p>
        </p:txBody>
      </p:sp>
    </p:spTree>
    <p:extLst>
      <p:ext uri="{BB962C8B-B14F-4D97-AF65-F5344CB8AC3E}">
        <p14:creationId xmlns:p14="http://schemas.microsoft.com/office/powerpoint/2010/main" val="2378831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980728"/>
            <a:ext cx="8229600" cy="720078"/>
          </a:xfrm>
        </p:spPr>
        <p:txBody>
          <a:bodyPr/>
          <a:lstStyle/>
          <a:p>
            <a:r>
              <a:rPr lang="sl-SI" sz="4000" b="1" dirty="0"/>
              <a:t>Stroški osebja</a:t>
            </a:r>
          </a:p>
        </p:txBody>
      </p:sp>
      <p:sp>
        <p:nvSpPr>
          <p:cNvPr id="3" name="Označba mesta vsebine 2"/>
          <p:cNvSpPr>
            <a:spLocks noGrp="1"/>
          </p:cNvSpPr>
          <p:nvPr>
            <p:ph idx="1"/>
          </p:nvPr>
        </p:nvSpPr>
        <p:spPr>
          <a:xfrm>
            <a:off x="433873" y="1916832"/>
            <a:ext cx="8229600" cy="3960439"/>
          </a:xfrm>
        </p:spPr>
        <p:txBody>
          <a:bodyPr/>
          <a:lstStyle/>
          <a:p>
            <a:pPr marL="342900" indent="-342900" algn="just">
              <a:buFont typeface="Arial" panose="020B0604020202020204" pitchFamily="34" charset="0"/>
              <a:buChar char="•"/>
            </a:pPr>
            <a:r>
              <a:rPr lang="sl-SI" sz="2200" dirty="0"/>
              <a:t>Stroški vseh oseb, ki so del projektne ekipe (vključeni v vse faze projekta) </a:t>
            </a:r>
          </a:p>
          <a:p>
            <a:pPr algn="just"/>
            <a:endParaRPr lang="sl-SI" sz="2200" dirty="0"/>
          </a:p>
          <a:p>
            <a:pPr marL="342900" indent="-342900" algn="just">
              <a:buFont typeface="Arial" panose="020B0604020202020204" pitchFamily="34" charset="0"/>
              <a:buChar char="•"/>
            </a:pPr>
            <a:r>
              <a:rPr lang="sl-SI" sz="2200" dirty="0"/>
              <a:t>Tudi študentsko delo in delo prek </a:t>
            </a:r>
            <a:r>
              <a:rPr lang="sl-SI" sz="2200" dirty="0" err="1"/>
              <a:t>s.p</a:t>
            </a:r>
            <a:r>
              <a:rPr lang="sl-SI" sz="2200" dirty="0"/>
              <a:t>.</a:t>
            </a:r>
          </a:p>
          <a:p>
            <a:pPr algn="just"/>
            <a:endParaRPr lang="sl-SI" sz="2200" dirty="0"/>
          </a:p>
          <a:p>
            <a:pPr marL="342900" indent="-342900" algn="just">
              <a:buFont typeface="Arial" panose="020B0604020202020204" pitchFamily="34" charset="0"/>
              <a:buChar char="•"/>
            </a:pPr>
            <a:r>
              <a:rPr lang="sl-SI" sz="2200" b="1" dirty="0"/>
              <a:t>Pomembno zaradi deleža priznanih posrednih stroškov, ki so največ 15 % stroškov osebja!</a:t>
            </a:r>
          </a:p>
          <a:p>
            <a:pPr marL="342900" indent="-342900" algn="just">
              <a:buFont typeface="Arial" panose="020B0604020202020204" pitchFamily="34" charset="0"/>
              <a:buChar char="•"/>
            </a:pPr>
            <a:endParaRPr lang="sl-SI" sz="2200" b="1" dirty="0"/>
          </a:p>
          <a:p>
            <a:pPr marL="342900" indent="-342900" algn="just">
              <a:buFont typeface="Arial" panose="020B0604020202020204" pitchFamily="34" charset="0"/>
              <a:buChar char="•"/>
            </a:pPr>
            <a:r>
              <a:rPr lang="sl-SI" sz="2200" b="1" dirty="0">
                <a:solidFill>
                  <a:srgbClr val="FF0000"/>
                </a:solidFill>
              </a:rPr>
              <a:t>POMEMBNO: član ekipe ne more biti hkrati tudi zunanji izvajalec! </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28</a:t>
            </a:fld>
            <a:endParaRPr lang="sl-SI" dirty="0"/>
          </a:p>
        </p:txBody>
      </p:sp>
    </p:spTree>
    <p:extLst>
      <p:ext uri="{BB962C8B-B14F-4D97-AF65-F5344CB8AC3E}">
        <p14:creationId xmlns:p14="http://schemas.microsoft.com/office/powerpoint/2010/main" val="1943311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980728"/>
            <a:ext cx="8229600" cy="720078"/>
          </a:xfrm>
        </p:spPr>
        <p:txBody>
          <a:bodyPr/>
          <a:lstStyle/>
          <a:p>
            <a:r>
              <a:rPr lang="sl-SI" sz="4000" b="1" dirty="0"/>
              <a:t>Stroški osebja iz javnih zavodov</a:t>
            </a:r>
          </a:p>
        </p:txBody>
      </p:sp>
      <p:sp>
        <p:nvSpPr>
          <p:cNvPr id="3" name="Označba mesta vsebine 2"/>
          <p:cNvSpPr>
            <a:spLocks noGrp="1"/>
          </p:cNvSpPr>
          <p:nvPr>
            <p:ph idx="1"/>
          </p:nvPr>
        </p:nvSpPr>
        <p:spPr>
          <a:xfrm>
            <a:off x="433873" y="1916832"/>
            <a:ext cx="8229600" cy="3960439"/>
          </a:xfrm>
        </p:spPr>
        <p:txBody>
          <a:bodyPr/>
          <a:lstStyle/>
          <a:p>
            <a:pPr marL="342900" indent="-342900" algn="just">
              <a:buFont typeface="Arial" panose="020B0604020202020204" pitchFamily="34" charset="0"/>
              <a:buChar char="•"/>
            </a:pPr>
            <a:r>
              <a:rPr lang="sl-SI" sz="2200" b="1" dirty="0">
                <a:solidFill>
                  <a:srgbClr val="FF0000"/>
                </a:solidFill>
              </a:rPr>
              <a:t>Paziti na dvojno financiranje! Opozoriti partnerje in paziti pri pripravi finančnega načrta.</a:t>
            </a:r>
          </a:p>
          <a:p>
            <a:pPr marL="342900" indent="-342900" algn="just">
              <a:buFont typeface="Arial" panose="020B0604020202020204" pitchFamily="34" charset="0"/>
              <a:buChar char="•"/>
            </a:pPr>
            <a:endParaRPr lang="sl-SI" sz="2200" dirty="0"/>
          </a:p>
          <a:p>
            <a:pPr marL="342900" indent="-342900" algn="just">
              <a:buFont typeface="Arial" panose="020B0604020202020204" pitchFamily="34" charset="0"/>
              <a:buChar char="•"/>
            </a:pPr>
            <a:r>
              <a:rPr lang="sl-SI" sz="2200" dirty="0"/>
              <a:t>Če so osnovne plače že krite iz drugih virov, potem je upravičen le dodatek za delo na tem projektu, npr. nadurno delo.</a:t>
            </a:r>
          </a:p>
          <a:p>
            <a:pPr marL="342900" indent="-342900" algn="just">
              <a:buFont typeface="Arial" panose="020B0604020202020204" pitchFamily="34" charset="0"/>
              <a:buChar char="•"/>
            </a:pPr>
            <a:endParaRPr lang="sl-SI" sz="2200" dirty="0"/>
          </a:p>
          <a:p>
            <a:pPr marL="342900" indent="-342900" algn="just">
              <a:buFont typeface="Arial" panose="020B0604020202020204" pitchFamily="34" charset="0"/>
              <a:buChar char="•"/>
            </a:pPr>
            <a:r>
              <a:rPr lang="sl-SI" sz="2200" dirty="0"/>
              <a:t>Če niso, se obračunava normalno, kot za preostale člane ekipe.</a:t>
            </a:r>
          </a:p>
          <a:p>
            <a:pPr marL="342900" indent="-342900" algn="just">
              <a:buFont typeface="Arial" panose="020B0604020202020204" pitchFamily="34" charset="0"/>
              <a:buChar char="•"/>
            </a:pPr>
            <a:endParaRPr lang="sl-SI" sz="2200" dirty="0"/>
          </a:p>
          <a:p>
            <a:pPr marL="342900" indent="-342900" algn="just">
              <a:buFont typeface="Arial" panose="020B0604020202020204" pitchFamily="34" charset="0"/>
              <a:buChar char="•"/>
            </a:pPr>
            <a:r>
              <a:rPr lang="sl-SI" sz="2200" dirty="0"/>
              <a:t>Preverjanja na terenu!</a:t>
            </a:r>
          </a:p>
          <a:p>
            <a:pPr marL="342900" indent="-342900" algn="just">
              <a:buFont typeface="Arial" panose="020B0604020202020204" pitchFamily="34" charset="0"/>
              <a:buChar char="•"/>
            </a:pPr>
            <a:endParaRPr lang="sl-SI" sz="2200" dirty="0"/>
          </a:p>
          <a:p>
            <a:pPr marL="342900" indent="-342900" algn="just">
              <a:buFont typeface="Arial" panose="020B0604020202020204" pitchFamily="34" charset="0"/>
              <a:buChar char="•"/>
            </a:pPr>
            <a:endParaRPr lang="sl-SI" sz="2200" b="1"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29</a:t>
            </a:fld>
            <a:endParaRPr lang="sl-SI" dirty="0"/>
          </a:p>
        </p:txBody>
      </p:sp>
    </p:spTree>
    <p:extLst>
      <p:ext uri="{BB962C8B-B14F-4D97-AF65-F5344CB8AC3E}">
        <p14:creationId xmlns:p14="http://schemas.microsoft.com/office/powerpoint/2010/main" val="1067904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980728"/>
            <a:ext cx="8229600" cy="1143000"/>
          </a:xfrm>
        </p:spPr>
        <p:txBody>
          <a:bodyPr anchor="ctr">
            <a:normAutofit/>
          </a:bodyPr>
          <a:lstStyle/>
          <a:p>
            <a:r>
              <a:rPr lang="sl-SI" b="1" dirty="0"/>
              <a:t>Tehnično o delavnici</a:t>
            </a:r>
          </a:p>
        </p:txBody>
      </p:sp>
      <p:sp>
        <p:nvSpPr>
          <p:cNvPr id="11" name="Footer Placeholder 3">
            <a:extLst>
              <a:ext uri="{FF2B5EF4-FFF2-40B4-BE49-F238E27FC236}">
                <a16:creationId xmlns:a16="http://schemas.microsoft.com/office/drawing/2014/main" id="{06B8A37D-7912-0883-BA2F-516DE4B24974}"/>
              </a:ext>
            </a:extLst>
          </p:cNvPr>
          <p:cNvSpPr>
            <a:spLocks noGrp="1"/>
          </p:cNvSpPr>
          <p:nvPr>
            <p:ph type="ftr" sz="quarter" idx="11"/>
          </p:nvPr>
        </p:nvSpPr>
        <p:spPr>
          <a:xfrm>
            <a:off x="457200" y="6093297"/>
            <a:ext cx="8229600" cy="628178"/>
          </a:xfrm>
        </p:spPr>
        <p:txBody>
          <a:bodyPr/>
          <a:lstStyle/>
          <a:p>
            <a:endParaRPr lang="sl-SI"/>
          </a:p>
        </p:txBody>
      </p:sp>
      <p:sp>
        <p:nvSpPr>
          <p:cNvPr id="5" name="Označba mesta številke diapozitiva 4"/>
          <p:cNvSpPr>
            <a:spLocks noGrp="1"/>
          </p:cNvSpPr>
          <p:nvPr>
            <p:ph type="sldNum" sz="quarter" idx="12"/>
          </p:nvPr>
        </p:nvSpPr>
        <p:spPr>
          <a:xfrm>
            <a:off x="8316416" y="6356350"/>
            <a:ext cx="370384" cy="365125"/>
          </a:xfrm>
        </p:spPr>
        <p:txBody>
          <a:bodyPr anchor="ctr">
            <a:normAutofit/>
          </a:bodyPr>
          <a:lstStyle/>
          <a:p>
            <a:pPr>
              <a:spcAft>
                <a:spcPts val="600"/>
              </a:spcAft>
            </a:pPr>
            <a:fld id="{F2EDC841-7BBA-44EC-9AFF-238434F2D85C}" type="slidenum">
              <a:rPr lang="sl-SI" smtClean="0"/>
              <a:pPr>
                <a:spcAft>
                  <a:spcPts val="600"/>
                </a:spcAft>
              </a:pPr>
              <a:t>3</a:t>
            </a:fld>
            <a:endParaRPr lang="sl-SI"/>
          </a:p>
        </p:txBody>
      </p:sp>
      <p:graphicFrame>
        <p:nvGraphicFramePr>
          <p:cNvPr id="7" name="Označba mesta vsebine 2">
            <a:extLst>
              <a:ext uri="{FF2B5EF4-FFF2-40B4-BE49-F238E27FC236}">
                <a16:creationId xmlns:a16="http://schemas.microsoft.com/office/drawing/2014/main" id="{7F1CAD03-CFB5-620F-DE7A-A9BF65225FC7}"/>
              </a:ext>
            </a:extLst>
          </p:cNvPr>
          <p:cNvGraphicFramePr>
            <a:graphicFrameLocks noGrp="1"/>
          </p:cNvGraphicFramePr>
          <p:nvPr>
            <p:ph idx="1"/>
            <p:extLst>
              <p:ext uri="{D42A27DB-BD31-4B8C-83A1-F6EECF244321}">
                <p14:modId xmlns:p14="http://schemas.microsoft.com/office/powerpoint/2010/main" val="1776387682"/>
              </p:ext>
            </p:extLst>
          </p:nvPr>
        </p:nvGraphicFramePr>
        <p:xfrm>
          <a:off x="433873" y="2623384"/>
          <a:ext cx="8229600" cy="32538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3692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980728"/>
            <a:ext cx="8229600" cy="720078"/>
          </a:xfrm>
        </p:spPr>
        <p:txBody>
          <a:bodyPr/>
          <a:lstStyle/>
          <a:p>
            <a:r>
              <a:rPr lang="sl-SI" sz="4000" b="1" dirty="0"/>
              <a:t>Stroški dela prostovoljcev</a:t>
            </a:r>
          </a:p>
        </p:txBody>
      </p:sp>
      <p:sp>
        <p:nvSpPr>
          <p:cNvPr id="3" name="Označba mesta vsebine 2"/>
          <p:cNvSpPr>
            <a:spLocks noGrp="1"/>
          </p:cNvSpPr>
          <p:nvPr>
            <p:ph idx="1"/>
          </p:nvPr>
        </p:nvSpPr>
        <p:spPr>
          <a:xfrm>
            <a:off x="433873" y="1700806"/>
            <a:ext cx="8229600" cy="4176465"/>
          </a:xfrm>
        </p:spPr>
        <p:txBody>
          <a:bodyPr/>
          <a:lstStyle/>
          <a:p>
            <a:pPr marL="342900" indent="-342900" algn="just">
              <a:buFont typeface="Arial" panose="020B0604020202020204" pitchFamily="34" charset="0"/>
              <a:buChar char="•"/>
            </a:pPr>
            <a:r>
              <a:rPr lang="sl-SI" sz="2200" dirty="0"/>
              <a:t>Stroški dela prostovoljcev sodijo med stroške osebja</a:t>
            </a:r>
          </a:p>
          <a:p>
            <a:pPr marL="342900" indent="-342900" algn="just">
              <a:buFont typeface="Arial" panose="020B0604020202020204" pitchFamily="34" charset="0"/>
              <a:buChar char="•"/>
            </a:pPr>
            <a:endParaRPr lang="sl-SI" sz="2200" dirty="0"/>
          </a:p>
          <a:p>
            <a:pPr marL="342900" indent="-342900" algn="just">
              <a:buFont typeface="Arial" panose="020B0604020202020204" pitchFamily="34" charset="0"/>
              <a:buChar char="•"/>
            </a:pPr>
            <a:r>
              <a:rPr lang="sl-SI" sz="2200" dirty="0"/>
              <a:t>Ker je financiranje 100 %, se upoštevajo le dejansko nastali stroški npr. povračilo stroškov zavarovanja, prevoz, prehrana ipd. ne pa tudi obračun opravljenih ur</a:t>
            </a:r>
            <a:endParaRPr lang="sl-SI" sz="2200" dirty="0">
              <a:solidFill>
                <a:srgbClr val="FF0000"/>
              </a:solidFill>
            </a:endParaRPr>
          </a:p>
          <a:p>
            <a:pPr marL="342900" indent="-342900" algn="just">
              <a:buFont typeface="Arial" panose="020B0604020202020204" pitchFamily="34" charset="0"/>
              <a:buChar char="•"/>
            </a:pPr>
            <a:endParaRPr lang="sl-SI" sz="2200" dirty="0"/>
          </a:p>
          <a:p>
            <a:pPr marL="342900" indent="-342900" algn="just">
              <a:buFont typeface="Arial" panose="020B0604020202020204" pitchFamily="34" charset="0"/>
              <a:buChar char="•"/>
            </a:pPr>
            <a:r>
              <a:rPr lang="sl-SI" sz="2200" dirty="0"/>
              <a:t>Prostovoljci za svoje delo ne smejo biti plačani. Če jih želite plačati, potem z njimi sklenite drugo obliko dela (</a:t>
            </a:r>
            <a:r>
              <a:rPr lang="sl-SI" sz="2200" dirty="0" err="1"/>
              <a:t>podjemne</a:t>
            </a:r>
            <a:r>
              <a:rPr lang="sl-SI" sz="2200" dirty="0"/>
              <a:t>, avtorske pogodbe …).</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30</a:t>
            </a:fld>
            <a:endParaRPr lang="sl-SI" dirty="0"/>
          </a:p>
        </p:txBody>
      </p:sp>
    </p:spTree>
    <p:extLst>
      <p:ext uri="{BB962C8B-B14F-4D97-AF65-F5344CB8AC3E}">
        <p14:creationId xmlns:p14="http://schemas.microsoft.com/office/powerpoint/2010/main" val="31012353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980728"/>
            <a:ext cx="8229600" cy="720078"/>
          </a:xfrm>
        </p:spPr>
        <p:txBody>
          <a:bodyPr/>
          <a:lstStyle/>
          <a:p>
            <a:r>
              <a:rPr lang="sl-SI" sz="4000" b="1" dirty="0"/>
              <a:t>Stroški zunanjih izvajalcev</a:t>
            </a:r>
          </a:p>
        </p:txBody>
      </p:sp>
      <p:sp>
        <p:nvSpPr>
          <p:cNvPr id="3" name="Označba mesta vsebine 2"/>
          <p:cNvSpPr>
            <a:spLocks noGrp="1"/>
          </p:cNvSpPr>
          <p:nvPr>
            <p:ph idx="1"/>
          </p:nvPr>
        </p:nvSpPr>
        <p:spPr>
          <a:xfrm>
            <a:off x="433873" y="1700806"/>
            <a:ext cx="8229600" cy="4176465"/>
          </a:xfrm>
        </p:spPr>
        <p:txBody>
          <a:bodyPr/>
          <a:lstStyle/>
          <a:p>
            <a:pPr marL="342900" indent="-342900" algn="just">
              <a:buFont typeface="Arial" panose="020B0604020202020204" pitchFamily="34" charset="0"/>
              <a:buChar char="•"/>
            </a:pPr>
            <a:r>
              <a:rPr lang="sl-SI" sz="2200" dirty="0"/>
              <a:t>Sem sodi vse, kar ne gre v druge kategorije – računi za delavnice, trgovino, spletne strani, komunikacijske kampanje, strokovnjake …</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31</a:t>
            </a:fld>
            <a:endParaRPr lang="sl-SI" dirty="0"/>
          </a:p>
        </p:txBody>
      </p:sp>
    </p:spTree>
    <p:extLst>
      <p:ext uri="{BB962C8B-B14F-4D97-AF65-F5344CB8AC3E}">
        <p14:creationId xmlns:p14="http://schemas.microsoft.com/office/powerpoint/2010/main" val="1750900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1196752"/>
            <a:ext cx="8229600" cy="936104"/>
          </a:xfrm>
        </p:spPr>
        <p:txBody>
          <a:bodyPr/>
          <a:lstStyle/>
          <a:p>
            <a:r>
              <a:rPr lang="sl-SI" sz="4000" b="1" dirty="0"/>
              <a:t>Stroški nakupa/uporabe opreme ter obnove nepremičnin</a:t>
            </a:r>
          </a:p>
        </p:txBody>
      </p:sp>
      <p:sp>
        <p:nvSpPr>
          <p:cNvPr id="3" name="Označba mesta vsebine 2"/>
          <p:cNvSpPr>
            <a:spLocks noGrp="1"/>
          </p:cNvSpPr>
          <p:nvPr>
            <p:ph idx="1"/>
          </p:nvPr>
        </p:nvSpPr>
        <p:spPr>
          <a:xfrm>
            <a:off x="433873" y="1988840"/>
            <a:ext cx="8229600" cy="3888431"/>
          </a:xfrm>
        </p:spPr>
        <p:txBody>
          <a:bodyPr/>
          <a:lstStyle/>
          <a:p>
            <a:pPr marL="342900" lvl="0" indent="-342900" algn="l">
              <a:buFont typeface="Arial" panose="020B0604020202020204" pitchFamily="34" charset="0"/>
              <a:buChar char="•"/>
            </a:pPr>
            <a:endParaRPr lang="sl-SI" sz="2200" dirty="0"/>
          </a:p>
          <a:p>
            <a:pPr marL="342900" lvl="0" indent="-342900" algn="l">
              <a:buFont typeface="Arial" panose="020B0604020202020204" pitchFamily="34" charset="0"/>
              <a:buChar char="•"/>
            </a:pPr>
            <a:r>
              <a:rPr lang="sl-SI" sz="2200" dirty="0"/>
              <a:t>Le kar je nujno in le za čas trajanja projekta ter </a:t>
            </a:r>
            <a:r>
              <a:rPr lang="sl-SI" sz="2200" b="1" dirty="0">
                <a:solidFill>
                  <a:srgbClr val="FF0000"/>
                </a:solidFill>
              </a:rPr>
              <a:t>% uporabe </a:t>
            </a:r>
            <a:r>
              <a:rPr lang="sl-SI" sz="2200" dirty="0"/>
              <a:t>(npr. če boste kupili projektor, ki se bo le polovično uporabljal na projektu, preostali del pa tudi za druge dejavnosti organizacije, potem je upravičen strošek projekta le polovica njegove amortizirane vrednosti). Amortizacija se upošteva od dneva nakupa in ne od začetka projekta. </a:t>
            </a:r>
          </a:p>
          <a:p>
            <a:pPr marL="342900" lvl="0" indent="-342900" algn="l">
              <a:buFont typeface="Arial" panose="020B0604020202020204" pitchFamily="34" charset="0"/>
              <a:buChar char="•"/>
            </a:pPr>
            <a:r>
              <a:rPr lang="sl-SI" sz="2200" dirty="0"/>
              <a:t>Stroški obnove/prenove ne smejo presegati 50 % upravičenih neposrednih stroškov projekta. </a:t>
            </a:r>
          </a:p>
          <a:p>
            <a:pPr marL="342900" indent="-342900" algn="l">
              <a:buFont typeface="Arial" panose="020B0604020202020204" pitchFamily="34" charset="0"/>
              <a:buChar char="•"/>
            </a:pPr>
            <a:endParaRPr lang="sl-SI" sz="2400"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32</a:t>
            </a:fld>
            <a:endParaRPr lang="sl-SI" dirty="0"/>
          </a:p>
        </p:txBody>
      </p:sp>
    </p:spTree>
    <p:extLst>
      <p:ext uri="{BB962C8B-B14F-4D97-AF65-F5344CB8AC3E}">
        <p14:creationId xmlns:p14="http://schemas.microsoft.com/office/powerpoint/2010/main" val="725599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Posredni stroški </a:t>
            </a:r>
          </a:p>
        </p:txBody>
      </p:sp>
      <p:sp>
        <p:nvSpPr>
          <p:cNvPr id="3" name="Označba mesta vsebine 2"/>
          <p:cNvSpPr>
            <a:spLocks noGrp="1"/>
          </p:cNvSpPr>
          <p:nvPr>
            <p:ph idx="1"/>
          </p:nvPr>
        </p:nvSpPr>
        <p:spPr>
          <a:xfrm>
            <a:off x="433873" y="2123728"/>
            <a:ext cx="8229600" cy="3753543"/>
          </a:xfrm>
        </p:spPr>
        <p:txBody>
          <a:bodyPr/>
          <a:lstStyle/>
          <a:p>
            <a:pPr marL="571500" indent="-571500" algn="just">
              <a:buFont typeface="Arial" panose="020B0604020202020204" pitchFamily="34" charset="0"/>
              <a:buChar char="•"/>
            </a:pPr>
            <a:r>
              <a:rPr lang="sl-SI" sz="2400" b="1" dirty="0">
                <a:solidFill>
                  <a:srgbClr val="FF0000"/>
                </a:solidFill>
              </a:rPr>
              <a:t>Do</a:t>
            </a:r>
            <a:r>
              <a:rPr lang="sl-SI" sz="2400" dirty="0"/>
              <a:t> </a:t>
            </a:r>
            <a:r>
              <a:rPr lang="sl-SI" sz="2400" b="1" dirty="0">
                <a:solidFill>
                  <a:srgbClr val="FF0000"/>
                </a:solidFill>
              </a:rPr>
              <a:t>15 %</a:t>
            </a:r>
            <a:r>
              <a:rPr lang="sl-SI" sz="2400" dirty="0"/>
              <a:t> - določite vrednost, ki ustreza dejanskemu deležu …</a:t>
            </a:r>
          </a:p>
          <a:p>
            <a:pPr marL="571500" indent="-571500" algn="just">
              <a:buFont typeface="Arial" panose="020B0604020202020204" pitchFamily="34" charset="0"/>
              <a:buChar char="•"/>
            </a:pPr>
            <a:endParaRPr lang="sl-SI" sz="2400" dirty="0"/>
          </a:p>
          <a:p>
            <a:pPr algn="just"/>
            <a:endParaRPr lang="sl-SI" sz="2400" dirty="0"/>
          </a:p>
          <a:p>
            <a:pPr algn="just"/>
            <a:endParaRPr lang="sl-SI" sz="2400" dirty="0"/>
          </a:p>
          <a:p>
            <a:pPr marL="571500" indent="-571500" algn="just">
              <a:buFont typeface="Arial" panose="020B0604020202020204" pitchFamily="34" charset="0"/>
              <a:buChar char="•"/>
            </a:pPr>
            <a:endParaRPr lang="sl-SI"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33</a:t>
            </a:fld>
            <a:endParaRPr lang="sl-SI" dirty="0"/>
          </a:p>
        </p:txBody>
      </p:sp>
    </p:spTree>
    <p:extLst>
      <p:ext uri="{BB962C8B-B14F-4D97-AF65-F5344CB8AC3E}">
        <p14:creationId xmlns:p14="http://schemas.microsoft.com/office/powerpoint/2010/main" val="43922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Za konec</a:t>
            </a:r>
          </a:p>
        </p:txBody>
      </p:sp>
      <p:sp>
        <p:nvSpPr>
          <p:cNvPr id="3" name="Označba mesta vsebine 2"/>
          <p:cNvSpPr>
            <a:spLocks noGrp="1"/>
          </p:cNvSpPr>
          <p:nvPr>
            <p:ph idx="1"/>
          </p:nvPr>
        </p:nvSpPr>
        <p:spPr>
          <a:xfrm>
            <a:off x="433873" y="2276872"/>
            <a:ext cx="8229600" cy="3600399"/>
          </a:xfrm>
        </p:spPr>
        <p:txBody>
          <a:bodyPr/>
          <a:lstStyle/>
          <a:p>
            <a:pPr marL="571500" indent="-571500" algn="just">
              <a:buFont typeface="Arial" panose="020B0604020202020204" pitchFamily="34" charset="0"/>
              <a:buChar char="•"/>
            </a:pPr>
            <a:r>
              <a:rPr lang="sl-SI" sz="2400" b="1" dirty="0"/>
              <a:t>Pazite na formule, preverite skupne zneske!</a:t>
            </a:r>
          </a:p>
          <a:p>
            <a:pPr marL="571500" indent="-571500" algn="just">
              <a:buFont typeface="Arial" panose="020B0604020202020204" pitchFamily="34" charset="0"/>
              <a:buChar char="•"/>
            </a:pPr>
            <a:endParaRPr lang="sl-SI" sz="2400" b="1" dirty="0"/>
          </a:p>
          <a:p>
            <a:pPr marL="571500" indent="-571500" algn="just">
              <a:buFont typeface="Arial" panose="020B0604020202020204" pitchFamily="34" charset="0"/>
              <a:buChar char="•"/>
            </a:pPr>
            <a:r>
              <a:rPr lang="sl-SI" sz="2400" b="1" dirty="0"/>
              <a:t>Bodite realni, pretirano porabo bomo oklestili pred podpisom pogodbe – več dela za vas in nas </a:t>
            </a:r>
            <a:r>
              <a:rPr lang="sl-SI" sz="2400" b="1" dirty="0">
                <a:sym typeface="Wingdings" panose="05000000000000000000" pitchFamily="2" charset="2"/>
              </a:rPr>
              <a:t></a:t>
            </a:r>
          </a:p>
          <a:p>
            <a:pPr marL="571500" indent="-571500" algn="just">
              <a:buFont typeface="Arial" panose="020B0604020202020204" pitchFamily="34" charset="0"/>
              <a:buChar char="•"/>
            </a:pPr>
            <a:endParaRPr lang="sl-SI" sz="2400" b="1" dirty="0">
              <a:sym typeface="Wingdings" panose="05000000000000000000" pitchFamily="2" charset="2"/>
            </a:endParaRPr>
          </a:p>
          <a:p>
            <a:pPr marL="571500" indent="-571500" algn="just">
              <a:buFont typeface="Arial" panose="020B0604020202020204" pitchFamily="34" charset="0"/>
              <a:buChar char="•"/>
            </a:pPr>
            <a:r>
              <a:rPr lang="sl-SI" sz="2400" b="1" dirty="0">
                <a:sym typeface="Wingdings" panose="05000000000000000000" pitchFamily="2" charset="2"/>
              </a:rPr>
              <a:t>Zalaganja sredstev praviloma ne bo (predplačila, </a:t>
            </a:r>
            <a:r>
              <a:rPr lang="sl-SI" sz="2400" b="1">
                <a:sym typeface="Wingdings" panose="05000000000000000000" pitchFamily="2" charset="2"/>
              </a:rPr>
              <a:t>možnost dodatnega nakazila), razen zadnjih 10 %.</a:t>
            </a:r>
            <a:endParaRPr lang="sl-SI" sz="2400" dirty="0"/>
          </a:p>
          <a:p>
            <a:pPr marL="571500" indent="-571500" algn="just">
              <a:buFont typeface="Arial" panose="020B0604020202020204" pitchFamily="34" charset="0"/>
              <a:buChar char="•"/>
            </a:pPr>
            <a:endParaRPr lang="sl-SI" sz="2400" dirty="0"/>
          </a:p>
          <a:p>
            <a:pPr algn="just"/>
            <a:endParaRPr lang="sl-SI" sz="2400" dirty="0"/>
          </a:p>
          <a:p>
            <a:pPr algn="just"/>
            <a:endParaRPr lang="sl-SI" sz="2400" dirty="0"/>
          </a:p>
          <a:p>
            <a:pPr marL="571500" indent="-571500" algn="just">
              <a:buFont typeface="Arial" panose="020B0604020202020204" pitchFamily="34" charset="0"/>
              <a:buChar char="•"/>
            </a:pPr>
            <a:endParaRPr lang="sl-SI"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34</a:t>
            </a:fld>
            <a:endParaRPr lang="sl-SI" dirty="0"/>
          </a:p>
        </p:txBody>
      </p:sp>
    </p:spTree>
    <p:extLst>
      <p:ext uri="{BB962C8B-B14F-4D97-AF65-F5344CB8AC3E}">
        <p14:creationId xmlns:p14="http://schemas.microsoft.com/office/powerpoint/2010/main" val="192584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Vprašanja, dileme …</a:t>
            </a:r>
          </a:p>
        </p:txBody>
      </p:sp>
      <p:sp>
        <p:nvSpPr>
          <p:cNvPr id="3" name="Označba mesta vsebine 2"/>
          <p:cNvSpPr>
            <a:spLocks noGrp="1"/>
          </p:cNvSpPr>
          <p:nvPr>
            <p:ph idx="1"/>
          </p:nvPr>
        </p:nvSpPr>
        <p:spPr>
          <a:xfrm>
            <a:off x="433873" y="1988840"/>
            <a:ext cx="7738527" cy="2592289"/>
          </a:xfrm>
        </p:spPr>
        <p:txBody>
          <a:bodyPr/>
          <a:lstStyle/>
          <a:p>
            <a:pPr marL="571500" indent="-571500" algn="just">
              <a:buFont typeface="Arial" panose="020B0604020202020204" pitchFamily="34" charset="0"/>
              <a:buChar char="•"/>
            </a:pPr>
            <a:endParaRPr lang="sl-SI" sz="2400" b="1" dirty="0">
              <a:hlinkClick r:id="" action="ppaction://noaction"/>
            </a:endParaRPr>
          </a:p>
          <a:p>
            <a:r>
              <a:rPr lang="pt-BR" sz="1200" b="1" dirty="0"/>
              <a:t>CNVOS </a:t>
            </a:r>
          </a:p>
          <a:p>
            <a:r>
              <a:rPr lang="pt-BR" sz="1200" dirty="0"/>
              <a:t>podpora@acfslovenia.si</a:t>
            </a:r>
          </a:p>
          <a:p>
            <a:r>
              <a:rPr lang="pt-BR" sz="1200" dirty="0"/>
              <a:t>+386 1 542 14 22</a:t>
            </a:r>
            <a:br>
              <a:rPr lang="pt-BR" sz="1200" dirty="0"/>
            </a:br>
            <a:r>
              <a:rPr lang="pt-BR" sz="1200" dirty="0"/>
              <a:t>+386 40 506 388</a:t>
            </a:r>
          </a:p>
          <a:p>
            <a:r>
              <a:rPr lang="pt-BR" sz="1200" dirty="0">
                <a:hlinkClick r:id="rId2"/>
              </a:rPr>
              <a:t>www.cnvos.si</a:t>
            </a:r>
            <a:endParaRPr lang="sl-SI" sz="1200" dirty="0"/>
          </a:p>
          <a:p>
            <a:endParaRPr lang="pt-BR" sz="1200" dirty="0"/>
          </a:p>
          <a:p>
            <a:r>
              <a:rPr lang="pt-BR" sz="1200" b="1" dirty="0"/>
              <a:t>Zavod PIP </a:t>
            </a:r>
          </a:p>
          <a:p>
            <a:r>
              <a:rPr lang="pt-BR" sz="1200" dirty="0"/>
              <a:t>brigita.horvat@zavodpip.si</a:t>
            </a:r>
          </a:p>
          <a:p>
            <a:r>
              <a:rPr lang="pt-BR" sz="1200" dirty="0"/>
              <a:t>+ 386 2 234 21 27</a:t>
            </a:r>
          </a:p>
          <a:p>
            <a:r>
              <a:rPr lang="pt-BR" sz="1200" dirty="0">
                <a:hlinkClick r:id="rId3"/>
              </a:rPr>
              <a:t>http://zavodpip.si/</a:t>
            </a:r>
            <a:endParaRPr lang="sl-SI" sz="1200" dirty="0"/>
          </a:p>
          <a:p>
            <a:endParaRPr lang="pt-BR" sz="1200" dirty="0"/>
          </a:p>
          <a:p>
            <a:r>
              <a:rPr lang="pt-BR" sz="1200" b="1" dirty="0"/>
              <a:t>DRPD Novo mesto </a:t>
            </a:r>
          </a:p>
          <a:p>
            <a:r>
              <a:rPr lang="pt-BR" sz="1200" dirty="0"/>
              <a:t>tina.cigler@drpdnm.org</a:t>
            </a:r>
          </a:p>
          <a:p>
            <a:r>
              <a:rPr lang="pt-BR" sz="1200" dirty="0"/>
              <a:t>+386 7 39 39 311</a:t>
            </a:r>
          </a:p>
          <a:p>
            <a:r>
              <a:rPr lang="pt-BR" sz="1200" dirty="0">
                <a:hlinkClick r:id="rId4"/>
              </a:rPr>
              <a:t>www.nevladnik.info</a:t>
            </a:r>
            <a:r>
              <a:rPr lang="sl-SI" sz="1200" dirty="0"/>
              <a:t> </a:t>
            </a:r>
            <a:endParaRPr lang="pt-BR" sz="1200" dirty="0"/>
          </a:p>
          <a:p>
            <a:pPr algn="just"/>
            <a:endParaRPr lang="sl-SI" sz="2400" dirty="0"/>
          </a:p>
          <a:p>
            <a:pPr algn="just"/>
            <a:endParaRPr lang="sl-SI" sz="2400" dirty="0"/>
          </a:p>
          <a:p>
            <a:pPr marL="571500" indent="-571500" algn="just">
              <a:buFont typeface="Arial" panose="020B0604020202020204" pitchFamily="34" charset="0"/>
              <a:buChar char="•"/>
            </a:pPr>
            <a:endParaRPr lang="sl-SI"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35</a:t>
            </a:fld>
            <a:endParaRPr lang="sl-SI" dirty="0"/>
          </a:p>
        </p:txBody>
      </p:sp>
    </p:spTree>
    <p:extLst>
      <p:ext uri="{BB962C8B-B14F-4D97-AF65-F5344CB8AC3E}">
        <p14:creationId xmlns:p14="http://schemas.microsoft.com/office/powerpoint/2010/main" val="1318400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b="1" dirty="0"/>
              <a:t>Program ACF</a:t>
            </a:r>
          </a:p>
        </p:txBody>
      </p:sp>
      <p:sp>
        <p:nvSpPr>
          <p:cNvPr id="3" name="Označba mesta vsebine 2"/>
          <p:cNvSpPr>
            <a:spLocks noGrp="1"/>
          </p:cNvSpPr>
          <p:nvPr>
            <p:ph idx="1"/>
          </p:nvPr>
        </p:nvSpPr>
        <p:spPr>
          <a:xfrm>
            <a:off x="433873" y="2204864"/>
            <a:ext cx="8229600" cy="3672407"/>
          </a:xfrm>
        </p:spPr>
        <p:txBody>
          <a:bodyPr/>
          <a:lstStyle/>
          <a:p>
            <a:pPr algn="just"/>
            <a:r>
              <a:rPr lang="sl-SI" sz="2400" dirty="0"/>
              <a:t>Namenjen trajnostnemu razvoju in krepitvi NVO sektorja</a:t>
            </a:r>
          </a:p>
          <a:p>
            <a:pPr algn="just"/>
            <a:endParaRPr lang="sl-SI" sz="2400" dirty="0"/>
          </a:p>
          <a:p>
            <a:pPr marL="1314450" lvl="1" indent="-571500" algn="just">
              <a:buFont typeface="Arial" panose="020B0604020202020204" pitchFamily="34" charset="0"/>
              <a:buChar char="•"/>
            </a:pPr>
            <a:r>
              <a:rPr lang="sl-SI" sz="2400" dirty="0"/>
              <a:t>Cilji: okrepljena civilna družba, aktivno državljanstvo, opolnomočene ranljive skupine</a:t>
            </a:r>
          </a:p>
          <a:p>
            <a:pPr marL="1314450" lvl="1" indent="-571500" algn="just">
              <a:buFont typeface="Arial" panose="020B0604020202020204" pitchFamily="34" charset="0"/>
              <a:buChar char="•"/>
            </a:pPr>
            <a:r>
              <a:rPr lang="sl-SI" sz="2400" dirty="0"/>
              <a:t>Deluje v 15 državah članicah EU</a:t>
            </a:r>
          </a:p>
          <a:p>
            <a:pPr marL="1314450" lvl="1" indent="-571500" algn="just">
              <a:buFont typeface="Arial" panose="020B0604020202020204" pitchFamily="34" charset="0"/>
              <a:buChar char="•"/>
            </a:pPr>
            <a:r>
              <a:rPr lang="sl-SI" sz="2400" dirty="0"/>
              <a:t>Donatorice: Norveška, Lihtenštajn, Islandija</a:t>
            </a:r>
          </a:p>
          <a:p>
            <a:pPr marL="1314450" lvl="1" indent="-571500" algn="just">
              <a:buFont typeface="Arial" panose="020B0604020202020204" pitchFamily="34" charset="0"/>
              <a:buChar char="•"/>
            </a:pPr>
            <a:r>
              <a:rPr lang="sl-SI" sz="2400" dirty="0"/>
              <a:t>Upravljalec programa v Sloveniji: CNVOS &amp; Zavod PIP &amp; DRPD NM</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4</a:t>
            </a:fld>
            <a:endParaRPr lang="sl-SI" dirty="0"/>
          </a:p>
        </p:txBody>
      </p:sp>
    </p:spTree>
    <p:extLst>
      <p:ext uri="{BB962C8B-B14F-4D97-AF65-F5344CB8AC3E}">
        <p14:creationId xmlns:p14="http://schemas.microsoft.com/office/powerpoint/2010/main" val="343335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8657" y="980728"/>
            <a:ext cx="8229600" cy="720080"/>
          </a:xfrm>
        </p:spPr>
        <p:txBody>
          <a:bodyPr/>
          <a:lstStyle/>
          <a:p>
            <a:r>
              <a:rPr lang="sl-SI" sz="3600" b="1" dirty="0"/>
              <a:t>Javni razpisi</a:t>
            </a:r>
          </a:p>
        </p:txBody>
      </p:sp>
      <p:sp>
        <p:nvSpPr>
          <p:cNvPr id="3" name="Označba mesta vsebine 2"/>
          <p:cNvSpPr>
            <a:spLocks noGrp="1"/>
          </p:cNvSpPr>
          <p:nvPr>
            <p:ph idx="1"/>
          </p:nvPr>
        </p:nvSpPr>
        <p:spPr>
          <a:xfrm>
            <a:off x="433873" y="1700808"/>
            <a:ext cx="8229600" cy="4176463"/>
          </a:xfrm>
        </p:spPr>
        <p:txBody>
          <a:bodyPr/>
          <a:lstStyle/>
          <a:p>
            <a:pPr marL="571500" indent="-571500" algn="just">
              <a:buFont typeface="Arial" panose="020B0604020202020204" pitchFamily="34" charset="0"/>
              <a:buChar char="•"/>
            </a:pPr>
            <a:r>
              <a:rPr lang="sl-SI" sz="2600" dirty="0"/>
              <a:t>Natančno premišljeni glede na situacijo v Sloveniji</a:t>
            </a:r>
          </a:p>
          <a:p>
            <a:pPr marL="571500" indent="-571500" algn="just">
              <a:buFont typeface="Arial" panose="020B0604020202020204" pitchFamily="34" charset="0"/>
              <a:buChar char="•"/>
            </a:pPr>
            <a:r>
              <a:rPr lang="sl-SI" sz="2600" dirty="0"/>
              <a:t>Zaključeni razpisi: Srednji in veliki projekti: 1.530.000 EUR – 20 projektov, </a:t>
            </a:r>
            <a:r>
              <a:rPr lang="sl-SI" sz="2600" dirty="0" err="1"/>
              <a:t>Mikro</a:t>
            </a:r>
            <a:r>
              <a:rPr lang="sl-SI" sz="2600" dirty="0"/>
              <a:t> projekti oz. hiter odziv: 100.000 - 20 projektov, Institucionalna podpora: 450.000 EUR – 5 organizacij, Mali projekti: 358.500 EUR – 20 projektov</a:t>
            </a:r>
          </a:p>
          <a:p>
            <a:pPr marL="571500" indent="-571500" algn="just">
              <a:buFont typeface="Arial" panose="020B0604020202020204" pitchFamily="34" charset="0"/>
              <a:buChar char="•"/>
            </a:pPr>
            <a:r>
              <a:rPr lang="sl-SI" sz="2600" b="1" dirty="0"/>
              <a:t>Dodatno: javni razpis za srednje projekte, nov razpis za hiter odziv</a:t>
            </a:r>
            <a:r>
              <a:rPr lang="sl-SI" sz="2600" dirty="0"/>
              <a:t> </a:t>
            </a:r>
          </a:p>
          <a:p>
            <a:pPr marL="571500" indent="-571500" algn="just">
              <a:buFont typeface="Arial" panose="020B0604020202020204" pitchFamily="34" charset="0"/>
              <a:buChar char="•"/>
            </a:pPr>
            <a:r>
              <a:rPr lang="sl-SI" sz="2600" dirty="0"/>
              <a:t>Več </a:t>
            </a:r>
            <a:r>
              <a:rPr lang="sl-SI" sz="2600" dirty="0" err="1"/>
              <a:t>info</a:t>
            </a:r>
            <a:r>
              <a:rPr lang="sl-SI" sz="2600" dirty="0"/>
              <a:t> na </a:t>
            </a:r>
            <a:r>
              <a:rPr lang="sl-SI" sz="2600" dirty="0">
                <a:hlinkClick r:id="rId2"/>
              </a:rPr>
              <a:t>www.acfslovenia.si</a:t>
            </a:r>
            <a:r>
              <a:rPr lang="sl-SI" sz="2600" dirty="0"/>
              <a:t>, posebej poglejte podprte projekte </a:t>
            </a:r>
          </a:p>
          <a:p>
            <a:pPr algn="just"/>
            <a:r>
              <a:rPr lang="sl-SI" sz="2600" dirty="0"/>
              <a:t>	</a:t>
            </a:r>
            <a:endParaRPr lang="sl-SI" sz="2200"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5</a:t>
            </a:fld>
            <a:endParaRPr lang="sl-SI" dirty="0"/>
          </a:p>
        </p:txBody>
      </p:sp>
      <p:sp>
        <p:nvSpPr>
          <p:cNvPr id="6" name="Elipsa 5"/>
          <p:cNvSpPr/>
          <p:nvPr/>
        </p:nvSpPr>
        <p:spPr>
          <a:xfrm>
            <a:off x="6228184" y="260648"/>
            <a:ext cx="2592288" cy="144016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hlinkClick r:id="rId3"/>
              </a:rPr>
              <a:t>https://acfslovenia.si/podprti-projekti/</a:t>
            </a:r>
            <a:r>
              <a:rPr lang="sl-SI" dirty="0"/>
              <a:t> </a:t>
            </a:r>
          </a:p>
        </p:txBody>
      </p:sp>
    </p:spTree>
    <p:extLst>
      <p:ext uri="{BB962C8B-B14F-4D97-AF65-F5344CB8AC3E}">
        <p14:creationId xmlns:p14="http://schemas.microsoft.com/office/powerpoint/2010/main" val="1406926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Razpoložljiva sredstva</a:t>
            </a:r>
          </a:p>
        </p:txBody>
      </p:sp>
      <p:sp>
        <p:nvSpPr>
          <p:cNvPr id="3" name="Označba mesta vsebine 2"/>
          <p:cNvSpPr>
            <a:spLocks noGrp="1"/>
          </p:cNvSpPr>
          <p:nvPr>
            <p:ph idx="1"/>
          </p:nvPr>
        </p:nvSpPr>
        <p:spPr>
          <a:xfrm>
            <a:off x="433873" y="2123728"/>
            <a:ext cx="8229600" cy="3753543"/>
          </a:xfrm>
        </p:spPr>
        <p:txBody>
          <a:bodyPr/>
          <a:lstStyle/>
          <a:p>
            <a:pPr marL="571500" indent="-571500" algn="just">
              <a:buFont typeface="Arial" panose="020B0604020202020204" pitchFamily="34" charset="0"/>
              <a:buChar char="•"/>
            </a:pPr>
            <a:r>
              <a:rPr lang="sl-SI" sz="2400" dirty="0"/>
              <a:t>421.300 evrov, razdeljenih po rezultatih</a:t>
            </a:r>
          </a:p>
          <a:p>
            <a:pPr algn="just"/>
            <a:endParaRPr lang="sl-SI" sz="2400" dirty="0"/>
          </a:p>
          <a:p>
            <a:pPr marL="571500" indent="-571500" algn="just">
              <a:buFont typeface="Arial" panose="020B0604020202020204" pitchFamily="34" charset="0"/>
              <a:buChar char="•"/>
            </a:pPr>
            <a:endParaRPr lang="sl-SI" sz="2400" dirty="0"/>
          </a:p>
          <a:p>
            <a:pPr marL="571500" indent="-571500" algn="just">
              <a:buFont typeface="Arial" panose="020B0604020202020204" pitchFamily="34" charset="0"/>
              <a:buChar char="•"/>
            </a:pPr>
            <a:endParaRPr lang="sl-SI" sz="2400" dirty="0"/>
          </a:p>
          <a:p>
            <a:pPr marL="571500" indent="-571500" algn="just">
              <a:buFont typeface="Arial" panose="020B0604020202020204" pitchFamily="34" charset="0"/>
              <a:buChar char="•"/>
            </a:pPr>
            <a:endParaRPr lang="sl-SI" sz="2400" dirty="0"/>
          </a:p>
          <a:p>
            <a:pPr marL="571500" indent="-571500" algn="just">
              <a:buFont typeface="Arial" panose="020B0604020202020204" pitchFamily="34" charset="0"/>
              <a:buChar char="•"/>
            </a:pPr>
            <a:endParaRPr lang="sl-SI" sz="2400" dirty="0"/>
          </a:p>
          <a:p>
            <a:pPr marL="571500" indent="-571500" algn="just">
              <a:buFont typeface="Arial" panose="020B0604020202020204" pitchFamily="34" charset="0"/>
              <a:buChar char="•"/>
            </a:pPr>
            <a:endParaRPr lang="sl-SI" sz="2400" dirty="0"/>
          </a:p>
          <a:p>
            <a:pPr algn="just"/>
            <a:endParaRPr lang="sl-SI"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6</a:t>
            </a:fld>
            <a:endParaRPr lang="sl-SI" dirty="0"/>
          </a:p>
        </p:txBody>
      </p:sp>
      <p:graphicFrame>
        <p:nvGraphicFramePr>
          <p:cNvPr id="6" name="Tabela 5"/>
          <p:cNvGraphicFramePr>
            <a:graphicFrameLocks noGrp="1"/>
          </p:cNvGraphicFramePr>
          <p:nvPr>
            <p:extLst>
              <p:ext uri="{D42A27DB-BD31-4B8C-83A1-F6EECF244321}">
                <p14:modId xmlns:p14="http://schemas.microsoft.com/office/powerpoint/2010/main" val="135493626"/>
              </p:ext>
            </p:extLst>
          </p:nvPr>
        </p:nvGraphicFramePr>
        <p:xfrm>
          <a:off x="683568" y="3131660"/>
          <a:ext cx="7632848" cy="1907650"/>
        </p:xfrm>
        <a:graphic>
          <a:graphicData uri="http://schemas.openxmlformats.org/drawingml/2006/table">
            <a:tbl>
              <a:tblPr firstRow="1" firstCol="1" bandRow="1">
                <a:tableStyleId>{5C22544A-7EE6-4342-B048-85BDC9FD1C3A}</a:tableStyleId>
              </a:tblPr>
              <a:tblGrid>
                <a:gridCol w="6077343">
                  <a:extLst>
                    <a:ext uri="{9D8B030D-6E8A-4147-A177-3AD203B41FA5}">
                      <a16:colId xmlns:a16="http://schemas.microsoft.com/office/drawing/2014/main" val="1748348160"/>
                    </a:ext>
                  </a:extLst>
                </a:gridCol>
                <a:gridCol w="1555505">
                  <a:extLst>
                    <a:ext uri="{9D8B030D-6E8A-4147-A177-3AD203B41FA5}">
                      <a16:colId xmlns:a16="http://schemas.microsoft.com/office/drawing/2014/main" val="4277461778"/>
                    </a:ext>
                  </a:extLst>
                </a:gridCol>
              </a:tblGrid>
              <a:tr h="559783">
                <a:tc>
                  <a:txBody>
                    <a:bodyPr/>
                    <a:lstStyle/>
                    <a:p>
                      <a:pPr algn="just">
                        <a:lnSpc>
                          <a:spcPct val="115000"/>
                        </a:lnSpc>
                        <a:spcAft>
                          <a:spcPts val="0"/>
                        </a:spcAft>
                      </a:pPr>
                      <a:r>
                        <a:rPr lang="sl-SI" sz="1800" dirty="0">
                          <a:effectLst/>
                        </a:rPr>
                        <a:t>Pričakovani rezultati oz. ciljna področja programa</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sl-SI" sz="1800">
                          <a:effectLst/>
                        </a:rPr>
                        <a:t>Indikativna sredstva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0131949"/>
                  </a:ext>
                </a:extLst>
              </a:tr>
              <a:tr h="559783">
                <a:tc>
                  <a:txBody>
                    <a:bodyPr/>
                    <a:lstStyle/>
                    <a:p>
                      <a:pPr algn="just">
                        <a:lnSpc>
                          <a:spcPct val="115000"/>
                        </a:lnSpc>
                        <a:spcAft>
                          <a:spcPts val="0"/>
                        </a:spcAft>
                      </a:pPr>
                      <a:r>
                        <a:rPr lang="sl-SI" sz="1800" dirty="0">
                          <a:effectLst/>
                        </a:rPr>
                        <a:t>Okrepljena zagovorniška/</a:t>
                      </a:r>
                      <a:r>
                        <a:rPr lang="sl-SI" sz="1800" dirty="0" err="1">
                          <a:effectLst/>
                        </a:rPr>
                        <a:t>watchdog</a:t>
                      </a:r>
                      <a:r>
                        <a:rPr lang="sl-SI" sz="1800" dirty="0">
                          <a:effectLst/>
                        </a:rPr>
                        <a:t> vloga nevladnih organizacij</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sl-SI" sz="1800" b="0" i="1" u="none" strike="noStrike" kern="1200" baseline="0" dirty="0">
                          <a:solidFill>
                            <a:schemeClr val="dk1"/>
                          </a:solidFill>
                          <a:latin typeface="+mn-lt"/>
                          <a:ea typeface="+mn-ea"/>
                          <a:cs typeface="+mn-cs"/>
                        </a:rPr>
                        <a:t>248.600 </a:t>
                      </a:r>
                      <a:r>
                        <a:rPr lang="sl-SI" sz="1800" b="0" i="0" u="none" strike="noStrike" kern="1200" baseline="0" dirty="0">
                          <a:solidFill>
                            <a:schemeClr val="dk1"/>
                          </a:solidFill>
                          <a:latin typeface="+mn-lt"/>
                          <a:ea typeface="+mn-ea"/>
                          <a:cs typeface="+mn-cs"/>
                        </a:rPr>
                        <a:t>	</a:t>
                      </a:r>
                    </a:p>
                    <a:p>
                      <a:pPr algn="just">
                        <a:lnSpc>
                          <a:spcPct val="115000"/>
                        </a:lnSpc>
                        <a:spcAft>
                          <a:spcPts val="0"/>
                        </a:spcAft>
                      </a:pP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1080499"/>
                  </a:ext>
                </a:extLst>
              </a:tr>
              <a:tr h="322889">
                <a:tc>
                  <a:txBody>
                    <a:bodyPr/>
                    <a:lstStyle/>
                    <a:p>
                      <a:pPr algn="just">
                        <a:lnSpc>
                          <a:spcPct val="115000"/>
                        </a:lnSpc>
                        <a:spcAft>
                          <a:spcPts val="0"/>
                        </a:spcAft>
                      </a:pPr>
                      <a:r>
                        <a:rPr lang="sl-SI" sz="1800" dirty="0">
                          <a:effectLst/>
                        </a:rPr>
                        <a:t>Povečana podpora državljanski vzgoji in človekovim pravicam</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sl-SI" sz="1800" b="0" i="1" u="none" strike="noStrike" kern="1200" baseline="0" dirty="0">
                          <a:solidFill>
                            <a:schemeClr val="dk1"/>
                          </a:solidFill>
                          <a:latin typeface="+mn-lt"/>
                          <a:ea typeface="+mn-ea"/>
                          <a:cs typeface="+mn-cs"/>
                        </a:rPr>
                        <a:t>172.700 </a:t>
                      </a:r>
                      <a:r>
                        <a:rPr lang="sl-SI" sz="1800" b="0" i="0" u="none" strike="noStrike" kern="1200" baseline="0" dirty="0">
                          <a:solidFill>
                            <a:schemeClr val="dk1"/>
                          </a:solidFill>
                          <a:latin typeface="+mn-lt"/>
                          <a:ea typeface="+mn-ea"/>
                          <a:cs typeface="+mn-cs"/>
                        </a:rPr>
                        <a:t>	</a:t>
                      </a:r>
                    </a:p>
                  </a:txBody>
                  <a:tcPr marL="68580" marR="68580" marT="0" marB="0"/>
                </a:tc>
                <a:extLst>
                  <a:ext uri="{0D108BD9-81ED-4DB2-BD59-A6C34878D82A}">
                    <a16:rowId xmlns:a16="http://schemas.microsoft.com/office/drawing/2014/main" val="845616488"/>
                  </a:ext>
                </a:extLst>
              </a:tr>
              <a:tr h="322889">
                <a:tc>
                  <a:txBody>
                    <a:bodyPr/>
                    <a:lstStyle/>
                    <a:p>
                      <a:pPr algn="just">
                        <a:lnSpc>
                          <a:spcPct val="115000"/>
                        </a:lnSpc>
                        <a:spcAft>
                          <a:spcPts val="0"/>
                        </a:spcAft>
                      </a:pPr>
                      <a:r>
                        <a:rPr lang="sl-SI" sz="1800" dirty="0">
                          <a:effectLst/>
                        </a:rPr>
                        <a:t>SKUPAJ</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sl-SI" sz="1800" dirty="0">
                          <a:effectLst/>
                          <a:latin typeface="Calibri" panose="020F0502020204030204" pitchFamily="34" charset="0"/>
                          <a:ea typeface="Calibri" panose="020F0502020204030204" pitchFamily="34" charset="0"/>
                          <a:cs typeface="Times New Roman" panose="02020603050405020304" pitchFamily="18" charset="0"/>
                        </a:rPr>
                        <a:t>421.300</a:t>
                      </a:r>
                    </a:p>
                  </a:txBody>
                  <a:tcPr marL="68580" marR="68580" marT="0" marB="0"/>
                </a:tc>
                <a:extLst>
                  <a:ext uri="{0D108BD9-81ED-4DB2-BD59-A6C34878D82A}">
                    <a16:rowId xmlns:a16="http://schemas.microsoft.com/office/drawing/2014/main" val="2289354182"/>
                  </a:ext>
                </a:extLst>
              </a:tr>
            </a:tbl>
          </a:graphicData>
        </a:graphic>
      </p:graphicFrame>
    </p:spTree>
    <p:extLst>
      <p:ext uri="{BB962C8B-B14F-4D97-AF65-F5344CB8AC3E}">
        <p14:creationId xmlns:p14="http://schemas.microsoft.com/office/powerpoint/2010/main" val="348842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Velikost in trajanje</a:t>
            </a:r>
          </a:p>
        </p:txBody>
      </p:sp>
      <p:sp>
        <p:nvSpPr>
          <p:cNvPr id="3" name="Označba mesta vsebine 2"/>
          <p:cNvSpPr>
            <a:spLocks noGrp="1"/>
          </p:cNvSpPr>
          <p:nvPr>
            <p:ph idx="1"/>
          </p:nvPr>
        </p:nvSpPr>
        <p:spPr>
          <a:xfrm>
            <a:off x="433873" y="2123728"/>
            <a:ext cx="8229600" cy="3753543"/>
          </a:xfrm>
        </p:spPr>
        <p:txBody>
          <a:bodyPr/>
          <a:lstStyle/>
          <a:p>
            <a:pPr marL="571500" indent="-571500" algn="just">
              <a:buFont typeface="Arial" panose="020B0604020202020204" pitchFamily="34" charset="0"/>
              <a:buChar char="•"/>
            </a:pPr>
            <a:r>
              <a:rPr lang="sl-SI" dirty="0"/>
              <a:t>5.000 – 50.000 EUR, 100% financiranje</a:t>
            </a:r>
          </a:p>
          <a:p>
            <a:pPr marL="571500" indent="-571500" algn="just">
              <a:buFont typeface="Arial" panose="020B0604020202020204" pitchFamily="34" charset="0"/>
              <a:buChar char="•"/>
            </a:pPr>
            <a:r>
              <a:rPr lang="sl-SI" dirty="0"/>
              <a:t>6 – 12 mesecev (12 mesecev = 1. 3. – 28. 2.)</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7</a:t>
            </a:fld>
            <a:endParaRPr lang="sl-SI" dirty="0"/>
          </a:p>
        </p:txBody>
      </p:sp>
    </p:spTree>
    <p:extLst>
      <p:ext uri="{BB962C8B-B14F-4D97-AF65-F5344CB8AC3E}">
        <p14:creationId xmlns:p14="http://schemas.microsoft.com/office/powerpoint/2010/main" val="3284428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Upravičeni prijavitelji</a:t>
            </a:r>
          </a:p>
        </p:txBody>
      </p:sp>
      <p:sp>
        <p:nvSpPr>
          <p:cNvPr id="3" name="Označba mesta vsebine 2"/>
          <p:cNvSpPr>
            <a:spLocks noGrp="1"/>
          </p:cNvSpPr>
          <p:nvPr>
            <p:ph idx="1"/>
          </p:nvPr>
        </p:nvSpPr>
        <p:spPr>
          <a:xfrm>
            <a:off x="433873" y="2204864"/>
            <a:ext cx="8229600" cy="3672407"/>
          </a:xfrm>
        </p:spPr>
        <p:txBody>
          <a:bodyPr/>
          <a:lstStyle/>
          <a:p>
            <a:pPr marL="571500" indent="-571500" algn="just">
              <a:buFont typeface="Arial" panose="020B0604020202020204" pitchFamily="34" charset="0"/>
              <a:buChar char="•"/>
            </a:pPr>
            <a:r>
              <a:rPr lang="sl-SI" sz="2800" dirty="0"/>
              <a:t>Nevladne organizacije s sedežem v Sloveniji</a:t>
            </a:r>
          </a:p>
          <a:p>
            <a:pPr marL="571500" indent="-571500" algn="just">
              <a:buFont typeface="Arial" panose="020B0604020202020204" pitchFamily="34" charset="0"/>
              <a:buChar char="•"/>
            </a:pPr>
            <a:r>
              <a:rPr lang="sl-SI" sz="2800" dirty="0"/>
              <a:t>Organizacija lahko kot prijavitelj prijavi </a:t>
            </a:r>
            <a:r>
              <a:rPr lang="sl-SI" sz="2800" b="1" dirty="0"/>
              <a:t>največ en projekt</a:t>
            </a:r>
            <a:r>
              <a:rPr lang="sl-SI" sz="2800" dirty="0"/>
              <a:t>, kot partner pa lahko sodeluje pri več prijavah.</a:t>
            </a:r>
          </a:p>
          <a:p>
            <a:pPr marL="571500" indent="-571500" algn="just">
              <a:buFont typeface="Arial" panose="020B0604020202020204" pitchFamily="34" charset="0"/>
              <a:buChar char="•"/>
            </a:pPr>
            <a:endParaRPr lang="sl-SI" b="1" dirty="0"/>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8</a:t>
            </a:fld>
            <a:endParaRPr lang="sl-SI" dirty="0"/>
          </a:p>
        </p:txBody>
      </p:sp>
    </p:spTree>
    <p:extLst>
      <p:ext uri="{BB962C8B-B14F-4D97-AF65-F5344CB8AC3E}">
        <p14:creationId xmlns:p14="http://schemas.microsoft.com/office/powerpoint/2010/main" val="725202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z="4000" b="1" dirty="0"/>
              <a:t>Partnerji </a:t>
            </a:r>
          </a:p>
        </p:txBody>
      </p:sp>
      <p:sp>
        <p:nvSpPr>
          <p:cNvPr id="3" name="Označba mesta vsebine 2"/>
          <p:cNvSpPr>
            <a:spLocks noGrp="1"/>
          </p:cNvSpPr>
          <p:nvPr>
            <p:ph idx="1"/>
          </p:nvPr>
        </p:nvSpPr>
        <p:spPr>
          <a:xfrm>
            <a:off x="433873" y="1916832"/>
            <a:ext cx="8229600" cy="3960439"/>
          </a:xfrm>
        </p:spPr>
        <p:txBody>
          <a:bodyPr/>
          <a:lstStyle/>
          <a:p>
            <a:pPr marL="342900" indent="-342900" algn="just">
              <a:buFontTx/>
              <a:buChar char="-"/>
            </a:pPr>
            <a:r>
              <a:rPr lang="sl-SI" sz="2400" dirty="0"/>
              <a:t>Katerakoli </a:t>
            </a:r>
            <a:r>
              <a:rPr lang="sl-SI" sz="2400" b="1" dirty="0">
                <a:solidFill>
                  <a:srgbClr val="C00000"/>
                </a:solidFill>
              </a:rPr>
              <a:t>pravna oseba </a:t>
            </a:r>
            <a:r>
              <a:rPr lang="sl-SI" sz="2400" dirty="0"/>
              <a:t>(≠ </a:t>
            </a:r>
            <a:r>
              <a:rPr lang="sl-SI" sz="2400" dirty="0" err="1"/>
              <a:t>s.p</a:t>
            </a:r>
            <a:r>
              <a:rPr lang="sl-SI" sz="2400" dirty="0"/>
              <a:t>. ali samostojni kulturni delavec) iz Slovenije, drugih držav upravičenk ACF ali </a:t>
            </a:r>
            <a:r>
              <a:rPr lang="sl-SI" sz="2400" b="1" dirty="0"/>
              <a:t>držav donatoric</a:t>
            </a:r>
          </a:p>
          <a:p>
            <a:pPr marL="342900" indent="-342900" algn="just">
              <a:buFontTx/>
              <a:buChar char="-"/>
            </a:pPr>
            <a:r>
              <a:rPr lang="sl-SI" sz="2400" u="sng" dirty="0">
                <a:hlinkClick r:id="rId2"/>
              </a:rPr>
              <a:t>https://ngonorway.org/</a:t>
            </a:r>
            <a:endParaRPr lang="sl-SI" sz="2400" u="sng" dirty="0"/>
          </a:p>
          <a:p>
            <a:pPr marL="342900" indent="-342900" algn="just">
              <a:buFontTx/>
              <a:buChar char="-"/>
            </a:pPr>
            <a:r>
              <a:rPr lang="sl-SI" sz="2400" dirty="0"/>
              <a:t>Partnerji so lahko tudi neformalne skupine (delujejo v javno dobro, so neodvisne itd.) - pogodbo podpiše izbran posameznik, stroške nosi = plačuje prijavitelj</a:t>
            </a:r>
          </a:p>
          <a:p>
            <a:pPr marL="342900" indent="-342900" algn="just">
              <a:buFontTx/>
              <a:buChar char="-"/>
            </a:pPr>
            <a:r>
              <a:rPr lang="sl-SI" sz="2400" b="1" u="sng" dirty="0"/>
              <a:t>Kakovostna, dolgoročna partnerstva</a:t>
            </a:r>
          </a:p>
        </p:txBody>
      </p:sp>
      <p:sp>
        <p:nvSpPr>
          <p:cNvPr id="4" name="Označba mesta noge 3"/>
          <p:cNvSpPr>
            <a:spLocks noGrp="1"/>
          </p:cNvSpPr>
          <p:nvPr>
            <p:ph type="ftr" sz="quarter" idx="11"/>
          </p:nvPr>
        </p:nvSpPr>
        <p:spPr/>
        <p:txBody>
          <a:bodyPr/>
          <a:lstStyle/>
          <a:p>
            <a:endParaRPr lang="sl-SI" dirty="0"/>
          </a:p>
        </p:txBody>
      </p:sp>
      <p:sp>
        <p:nvSpPr>
          <p:cNvPr id="5" name="Označba mesta številke diapozitiva 4"/>
          <p:cNvSpPr>
            <a:spLocks noGrp="1"/>
          </p:cNvSpPr>
          <p:nvPr>
            <p:ph type="sldNum" sz="quarter" idx="12"/>
          </p:nvPr>
        </p:nvSpPr>
        <p:spPr/>
        <p:txBody>
          <a:bodyPr/>
          <a:lstStyle/>
          <a:p>
            <a:fld id="{F2EDC841-7BBA-44EC-9AFF-238434F2D85C}" type="slidenum">
              <a:rPr lang="sl-SI" smtClean="0"/>
              <a:t>9</a:t>
            </a:fld>
            <a:endParaRPr lang="sl-SI" dirty="0"/>
          </a:p>
        </p:txBody>
      </p:sp>
    </p:spTree>
    <p:extLst>
      <p:ext uri="{BB962C8B-B14F-4D97-AF65-F5344CB8AC3E}">
        <p14:creationId xmlns:p14="http://schemas.microsoft.com/office/powerpoint/2010/main" val="753667371"/>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1679</Words>
  <Application>Microsoft Office PowerPoint</Application>
  <PresentationFormat>Diaprojekcija na zaslonu (4:3)</PresentationFormat>
  <Paragraphs>227</Paragraphs>
  <Slides>35</Slides>
  <Notes>1</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35</vt:i4>
      </vt:variant>
    </vt:vector>
  </HeadingPairs>
  <TitlesOfParts>
    <vt:vector size="39" baseType="lpstr">
      <vt:lpstr>Arial</vt:lpstr>
      <vt:lpstr>Calibri</vt:lpstr>
      <vt:lpstr>Wingdings</vt:lpstr>
      <vt:lpstr>Officeova tema</vt:lpstr>
      <vt:lpstr> Javni razpis za srednje projekte  Informativna delavnica</vt:lpstr>
      <vt:lpstr>Program delavnice</vt:lpstr>
      <vt:lpstr>Tehnično o delavnici</vt:lpstr>
      <vt:lpstr>Program ACF</vt:lpstr>
      <vt:lpstr>Javni razpisi</vt:lpstr>
      <vt:lpstr>Razpoložljiva sredstva</vt:lpstr>
      <vt:lpstr>Velikost in trajanje</vt:lpstr>
      <vt:lpstr>Upravičeni prijavitelji</vt:lpstr>
      <vt:lpstr>Partnerji </vt:lpstr>
      <vt:lpstr>JR SP - Prednostna področja</vt:lpstr>
      <vt:lpstr>PowerPointova predstavitev</vt:lpstr>
      <vt:lpstr>Zakaj so pomembni?</vt:lpstr>
      <vt:lpstr>Okrepljena zagovorniška vloga NVO</vt:lpstr>
      <vt:lpstr>PowerPointova predstavitev</vt:lpstr>
      <vt:lpstr>Povečana podpora državljanski vzgoji in človekovim pravicam</vt:lpstr>
      <vt:lpstr>PowerPointova predstavitev</vt:lpstr>
      <vt:lpstr>PowerPointova predstavitev</vt:lpstr>
      <vt:lpstr>Način prijave</vt:lpstr>
      <vt:lpstr>Ocenjevanje </vt:lpstr>
      <vt:lpstr>Pomoč prijaviteljem</vt:lpstr>
      <vt:lpstr>PowerPointova predstavitev</vt:lpstr>
      <vt:lpstr>Povzetek projekta</vt:lpstr>
      <vt:lpstr>Problem : rešitev</vt:lpstr>
      <vt:lpstr>Načrt aktivnosti</vt:lpstr>
      <vt:lpstr>Vsebina projekta</vt:lpstr>
      <vt:lpstr>Rezultati in tveganja </vt:lpstr>
      <vt:lpstr>Finančni poudarki</vt:lpstr>
      <vt:lpstr>Stroški osebja</vt:lpstr>
      <vt:lpstr>Stroški osebja iz javnih zavodov</vt:lpstr>
      <vt:lpstr>Stroški dela prostovoljcev</vt:lpstr>
      <vt:lpstr>Stroški zunanjih izvajalcev</vt:lpstr>
      <vt:lpstr>Stroški nakupa/uporabe opreme ter obnove nepremičnin</vt:lpstr>
      <vt:lpstr>Posredni stroški </vt:lpstr>
      <vt:lpstr>Za konec</vt:lpstr>
      <vt:lpstr>Vprašanja, dileme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Citizens Fund v Sloveniji</dc:title>
  <dc:creator>Tina Divjak</dc:creator>
  <cp:lastModifiedBy>Tina Mithans</cp:lastModifiedBy>
  <cp:revision>22</cp:revision>
  <dcterms:created xsi:type="dcterms:W3CDTF">2018-11-21T13:52:51Z</dcterms:created>
  <dcterms:modified xsi:type="dcterms:W3CDTF">2022-11-25T12:02:22Z</dcterms:modified>
</cp:coreProperties>
</file>